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6"/>
  </p:notesMasterIdLst>
  <p:sldIdLst>
    <p:sldId id="256" r:id="rId3"/>
    <p:sldId id="257" r:id="rId4"/>
    <p:sldId id="258" r:id="rId5"/>
    <p:sldId id="261" r:id="rId6"/>
    <p:sldId id="264" r:id="rId7"/>
    <p:sldId id="265" r:id="rId8"/>
    <p:sldId id="262" r:id="rId9"/>
    <p:sldId id="263" r:id="rId10"/>
    <p:sldId id="266" r:id="rId11"/>
    <p:sldId id="267" r:id="rId12"/>
    <p:sldId id="268" r:id="rId13"/>
    <p:sldId id="269"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00" autoAdjust="0"/>
    <p:restoredTop sz="94600"/>
  </p:normalViewPr>
  <p:slideViewPr>
    <p:cSldViewPr>
      <p:cViewPr varScale="1">
        <p:scale>
          <a:sx n="65" d="100"/>
          <a:sy n="65" d="100"/>
        </p:scale>
        <p:origin x="-102"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1258340-E60F-4A8D-8CE0-D8B48CD8740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3556" name="Rectangle 4"/>
          <p:cNvSpPr>
            <a:spLocks noGrp="1" noChangeArrowheads="1"/>
          </p:cNvSpPr>
          <p:nvPr>
            <p:ph type="dt" sz="half" idx="2"/>
          </p:nvPr>
        </p:nvSpPr>
        <p:spPr/>
        <p:txBody>
          <a:bodyPr/>
          <a:lstStyle>
            <a:lvl1pPr>
              <a:defRPr/>
            </a:lvl1pPr>
          </a:lstStyle>
          <a:p>
            <a:endParaRPr lang="en-US"/>
          </a:p>
        </p:txBody>
      </p:sp>
      <p:sp>
        <p:nvSpPr>
          <p:cNvPr id="23557" name="Rectangle 5"/>
          <p:cNvSpPr>
            <a:spLocks noGrp="1" noChangeArrowheads="1"/>
          </p:cNvSpPr>
          <p:nvPr>
            <p:ph type="ftr" sz="quarter" idx="3"/>
          </p:nvPr>
        </p:nvSpPr>
        <p:spPr/>
        <p:txBody>
          <a:bodyPr/>
          <a:lstStyle>
            <a:lvl1pPr>
              <a:defRPr/>
            </a:lvl1pPr>
          </a:lstStyle>
          <a:p>
            <a:endParaRPr lang="en-US"/>
          </a:p>
        </p:txBody>
      </p:sp>
      <p:sp>
        <p:nvSpPr>
          <p:cNvPr id="23558" name="Rectangle 6"/>
          <p:cNvSpPr>
            <a:spLocks noGrp="1" noChangeArrowheads="1"/>
          </p:cNvSpPr>
          <p:nvPr>
            <p:ph type="sldNum" sz="quarter" idx="4"/>
          </p:nvPr>
        </p:nvSpPr>
        <p:spPr/>
        <p:txBody>
          <a:bodyPr/>
          <a:lstStyle>
            <a:lvl1pPr>
              <a:defRPr/>
            </a:lvl1pPr>
          </a:lstStyle>
          <a:p>
            <a:fld id="{9F6955FD-B2D8-477B-BCD1-F32C3339354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5BCEEA-2178-40B5-B3EF-5D74D5DC9F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96E91B-A378-4B0F-B881-041368477EC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072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3072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30725" name="Rectangle 5"/>
          <p:cNvSpPr>
            <a:spLocks noGrp="1" noChangeArrowheads="1"/>
          </p:cNvSpPr>
          <p:nvPr>
            <p:ph type="dt" sz="half" idx="2"/>
          </p:nvPr>
        </p:nvSpPr>
        <p:spPr/>
        <p:txBody>
          <a:bodyPr/>
          <a:lstStyle>
            <a:lvl1pPr>
              <a:defRPr/>
            </a:lvl1pPr>
          </a:lstStyle>
          <a:p>
            <a:endParaRPr lang="en-US"/>
          </a:p>
        </p:txBody>
      </p:sp>
      <p:sp>
        <p:nvSpPr>
          <p:cNvPr id="30726" name="Rectangle 6"/>
          <p:cNvSpPr>
            <a:spLocks noGrp="1" noChangeArrowheads="1"/>
          </p:cNvSpPr>
          <p:nvPr>
            <p:ph type="ftr" sz="quarter" idx="3"/>
          </p:nvPr>
        </p:nvSpPr>
        <p:spPr/>
        <p:txBody>
          <a:bodyPr/>
          <a:lstStyle>
            <a:lvl1pPr>
              <a:defRPr/>
            </a:lvl1pPr>
          </a:lstStyle>
          <a:p>
            <a:endParaRPr lang="en-US"/>
          </a:p>
        </p:txBody>
      </p:sp>
      <p:sp>
        <p:nvSpPr>
          <p:cNvPr id="30727" name="Rectangle 7"/>
          <p:cNvSpPr>
            <a:spLocks noGrp="1" noChangeArrowheads="1"/>
          </p:cNvSpPr>
          <p:nvPr>
            <p:ph type="sldNum" sz="quarter" idx="4"/>
          </p:nvPr>
        </p:nvSpPr>
        <p:spPr/>
        <p:txBody>
          <a:bodyPr/>
          <a:lstStyle>
            <a:lvl1pPr>
              <a:defRPr/>
            </a:lvl1pPr>
          </a:lstStyle>
          <a:p>
            <a:fld id="{FCDB28A5-865D-4516-8B9F-B237E033A9A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5FFD4E-7EED-46C0-B899-1542032DBC9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6C833E-53B3-46EB-8009-E726EE8D6A0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3C1E26-D6F7-4661-9F0D-C4498E13057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D4E9FEA-ED3C-47D2-A17F-B571B78FF6E2}"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38F6AF6-4B7E-43D6-9F31-B5752D3932B6}"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E32B0E5-7465-45CF-A38C-CD14DA45B613}"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2CAEEA-605C-47FE-8CB3-244C1B29D0C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D17024-4783-4488-9EB2-926D0D4B407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FE72D1-C86A-41FE-AF5F-DF9163312300}"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CD0C89-5499-4442-87C3-89DAC3F55744}"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C154D1-F8B1-4A89-A07D-58ECDFA1D10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742481-3F8A-443C-A9DD-614B12EFB3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8E0627-B70F-480E-A591-53C3C77E122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5B8AAB1-6253-4D4C-829A-55C31D64CE4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E39EEE6-AA8F-4BBF-AB62-8F4903433CE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9B30BCE-96BA-4CAE-AF93-7408CCD42F2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9ACD17-FF26-4481-B77A-7F4CAADF546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C764A5-5392-4A38-8A53-BF1B7E83214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22C5BB0-4077-4785-A2C8-64D8D687AE1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9700"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97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97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BC8FF59-A626-471D-A41D-941B834DA9D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XgiCn1IpvzM&amp;feature=related"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youtube.com/watch?v=m55kgyApY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12.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381000" y="0"/>
            <a:ext cx="8305800" cy="1238251"/>
          </a:xfrm>
        </p:spPr>
        <p:txBody>
          <a:bodyPr/>
          <a:lstStyle/>
          <a:p>
            <a:pPr algn="ctr"/>
            <a:r>
              <a:rPr lang="en-US" sz="6600" dirty="0" smtClean="0">
                <a:effectLst>
                  <a:outerShdw blurRad="38100" dist="38100" dir="2700000" algn="tl">
                    <a:srgbClr val="000000">
                      <a:alpha val="43137"/>
                    </a:srgbClr>
                  </a:outerShdw>
                </a:effectLst>
              </a:rPr>
              <a:t>Energy in a Reaction</a:t>
            </a:r>
            <a:endParaRPr lang="en-US" sz="6600" dirty="0">
              <a:effectLst>
                <a:outerShdw blurRad="38100" dist="38100" dir="2700000" algn="tl">
                  <a:srgbClr val="000000">
                    <a:alpha val="43137"/>
                  </a:srgbClr>
                </a:outerShdw>
              </a:effectLst>
            </a:endParaRPr>
          </a:p>
        </p:txBody>
      </p:sp>
      <p:pic>
        <p:nvPicPr>
          <p:cNvPr id="4" name="Picture 3" descr="Farside_-_Dogs_Eat_Homework.gif"/>
          <p:cNvPicPr>
            <a:picLocks noChangeAspect="1"/>
          </p:cNvPicPr>
          <p:nvPr/>
        </p:nvPicPr>
        <p:blipFill>
          <a:blip r:embed="rId2" cstate="print"/>
          <a:stretch>
            <a:fillRect/>
          </a:stretch>
        </p:blipFill>
        <p:spPr>
          <a:xfrm>
            <a:off x="2362200" y="1296875"/>
            <a:ext cx="4267200" cy="55611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Reverse Reaction</a:t>
            </a:r>
            <a:endParaRPr lang="en-US" sz="6000" dirty="0"/>
          </a:p>
        </p:txBody>
      </p:sp>
      <p:pic>
        <p:nvPicPr>
          <p:cNvPr id="4" name="Content Placeholder 3" descr="FG13_12.jpg"/>
          <p:cNvPicPr>
            <a:picLocks noGrp="1" noChangeAspect="1"/>
          </p:cNvPicPr>
          <p:nvPr>
            <p:ph idx="1"/>
          </p:nvPr>
        </p:nvPicPr>
        <p:blipFill>
          <a:blip r:embed="rId2" cstate="print"/>
          <a:stretch>
            <a:fillRect/>
          </a:stretch>
        </p:blipFill>
        <p:spPr>
          <a:xfrm>
            <a:off x="-1" y="2286000"/>
            <a:ext cx="6566607" cy="4572000"/>
          </a:xfrm>
        </p:spPr>
      </p:pic>
      <p:sp>
        <p:nvSpPr>
          <p:cNvPr id="5" name="TextBox 4"/>
          <p:cNvSpPr txBox="1"/>
          <p:nvPr/>
        </p:nvSpPr>
        <p:spPr>
          <a:xfrm>
            <a:off x="6858000" y="1981200"/>
            <a:ext cx="2286000" cy="4832092"/>
          </a:xfrm>
          <a:prstGeom prst="rect">
            <a:avLst/>
          </a:prstGeom>
          <a:noFill/>
        </p:spPr>
        <p:txBody>
          <a:bodyPr wrap="square" rtlCol="0">
            <a:spAutoFit/>
          </a:bodyPr>
          <a:lstStyle/>
          <a:p>
            <a:r>
              <a:rPr lang="en-US" sz="2800" u="sng" dirty="0" smtClean="0"/>
              <a:t>Forward </a:t>
            </a:r>
            <a:r>
              <a:rPr lang="en-US" sz="2800" u="sng" dirty="0" err="1" smtClean="0"/>
              <a:t>rxn</a:t>
            </a:r>
            <a:r>
              <a:rPr lang="en-US" sz="2800" dirty="0" smtClean="0"/>
              <a:t>:</a:t>
            </a:r>
          </a:p>
          <a:p>
            <a:r>
              <a:rPr lang="en-US" sz="2800" dirty="0" smtClean="0"/>
              <a:t>Smaller Activation Energy</a:t>
            </a:r>
          </a:p>
          <a:p>
            <a:endParaRPr lang="en-US" sz="2800" dirty="0" smtClean="0"/>
          </a:p>
          <a:p>
            <a:endParaRPr lang="en-US" sz="2800" dirty="0" smtClean="0"/>
          </a:p>
          <a:p>
            <a:endParaRPr lang="en-US" sz="2800" dirty="0" smtClean="0"/>
          </a:p>
          <a:p>
            <a:r>
              <a:rPr lang="en-US" sz="2800" u="sng" dirty="0" smtClean="0"/>
              <a:t>Reverse </a:t>
            </a:r>
            <a:r>
              <a:rPr lang="en-US" sz="2800" u="sng" dirty="0" err="1" smtClean="0"/>
              <a:t>rxn</a:t>
            </a:r>
            <a:r>
              <a:rPr lang="en-US" sz="2800" dirty="0" smtClean="0"/>
              <a:t>:</a:t>
            </a:r>
          </a:p>
          <a:p>
            <a:r>
              <a:rPr lang="en-US" sz="2800" dirty="0" smtClean="0"/>
              <a:t>Higher Activation Energy</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effectLst>
                  <a:outerShdw blurRad="38100" dist="38100" dir="2700000" algn="tl">
                    <a:srgbClr val="000000">
                      <a:alpha val="43137"/>
                    </a:srgbClr>
                  </a:outerShdw>
                </a:effectLst>
              </a:rPr>
              <a:t>Activated Complex</a:t>
            </a:r>
            <a:endParaRPr lang="en-US" sz="6000"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lstStyle/>
          <a:p>
            <a:r>
              <a:rPr lang="en-US" sz="3200" dirty="0" smtClean="0"/>
              <a:t>Transition between reactants and products</a:t>
            </a:r>
          </a:p>
          <a:p>
            <a:r>
              <a:rPr lang="en-US" sz="3200" dirty="0" smtClean="0"/>
              <a:t>Peak of the energy curve</a:t>
            </a:r>
            <a:endParaRPr lang="en-US" sz="3200" dirty="0"/>
          </a:p>
        </p:txBody>
      </p:sp>
      <p:pic>
        <p:nvPicPr>
          <p:cNvPr id="8" name="Picture 7" descr="Activation_energy.gif"/>
          <p:cNvPicPr>
            <a:picLocks noChangeAspect="1"/>
          </p:cNvPicPr>
          <p:nvPr/>
        </p:nvPicPr>
        <p:blipFill>
          <a:blip r:embed="rId2" cstate="print"/>
          <a:stretch>
            <a:fillRect/>
          </a:stretch>
        </p:blipFill>
        <p:spPr>
          <a:xfrm>
            <a:off x="2285999" y="2743200"/>
            <a:ext cx="5693263" cy="41148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im4_h9.jpg"/>
          <p:cNvPicPr>
            <a:picLocks noGrp="1" noChangeAspect="1"/>
          </p:cNvPicPr>
          <p:nvPr>
            <p:ph idx="1"/>
          </p:nvPr>
        </p:nvPicPr>
        <p:blipFill>
          <a:blip r:embed="rId2" cstate="print"/>
          <a:stretch>
            <a:fillRect/>
          </a:stretch>
        </p:blipFill>
        <p:spPr>
          <a:xfrm>
            <a:off x="152400" y="2667000"/>
            <a:ext cx="5819817" cy="4191000"/>
          </a:xfrm>
        </p:spPr>
      </p:pic>
      <p:sp>
        <p:nvSpPr>
          <p:cNvPr id="5" name="TextBox 4"/>
          <p:cNvSpPr txBox="1"/>
          <p:nvPr/>
        </p:nvSpPr>
        <p:spPr>
          <a:xfrm>
            <a:off x="685800" y="609600"/>
            <a:ext cx="8001000" cy="2062103"/>
          </a:xfrm>
          <a:prstGeom prst="rect">
            <a:avLst/>
          </a:prstGeom>
          <a:noFill/>
        </p:spPr>
        <p:txBody>
          <a:bodyPr wrap="square" rtlCol="0">
            <a:spAutoFit/>
          </a:bodyPr>
          <a:lstStyle/>
          <a:p>
            <a:r>
              <a:rPr lang="en-US" sz="3200" dirty="0" smtClean="0"/>
              <a:t>A = Potential Energy of Reactants</a:t>
            </a:r>
          </a:p>
          <a:p>
            <a:r>
              <a:rPr lang="en-US" sz="3200" dirty="0" smtClean="0"/>
              <a:t>B = Activation Energy</a:t>
            </a:r>
          </a:p>
          <a:p>
            <a:r>
              <a:rPr lang="en-US" sz="3200" dirty="0" smtClean="0"/>
              <a:t>C = Potential Energy of Activated Complex</a:t>
            </a:r>
          </a:p>
          <a:p>
            <a:r>
              <a:rPr lang="en-US" sz="3200" dirty="0" smtClean="0"/>
              <a:t>D = Potential Energy of Products</a:t>
            </a:r>
            <a:endParaRPr lang="en-US" sz="3200" dirty="0"/>
          </a:p>
        </p:txBody>
      </p:sp>
      <p:cxnSp>
        <p:nvCxnSpPr>
          <p:cNvPr id="9" name="Straight Arrow Connector 8"/>
          <p:cNvCxnSpPr/>
          <p:nvPr/>
        </p:nvCxnSpPr>
        <p:spPr>
          <a:xfrm rot="5400000" flipH="1" flipV="1">
            <a:off x="4610894" y="4533106"/>
            <a:ext cx="12954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5334000" y="4343400"/>
            <a:ext cx="338554" cy="369332"/>
          </a:xfrm>
          <a:prstGeom prst="rect">
            <a:avLst/>
          </a:prstGeom>
          <a:noFill/>
        </p:spPr>
        <p:txBody>
          <a:bodyPr wrap="none" rtlCol="0">
            <a:spAutoFit/>
          </a:bodyPr>
          <a:lstStyle/>
          <a:p>
            <a:r>
              <a:rPr lang="en-US" dirty="0" smtClean="0"/>
              <a:t>E</a:t>
            </a:r>
            <a:endParaRPr lang="en-US" dirty="0"/>
          </a:p>
        </p:txBody>
      </p:sp>
      <p:sp>
        <p:nvSpPr>
          <p:cNvPr id="11" name="TextBox 10"/>
          <p:cNvSpPr txBox="1"/>
          <p:nvPr/>
        </p:nvSpPr>
        <p:spPr>
          <a:xfrm>
            <a:off x="6248400" y="3810000"/>
            <a:ext cx="2667000" cy="1569660"/>
          </a:xfrm>
          <a:prstGeom prst="rect">
            <a:avLst/>
          </a:prstGeom>
          <a:noFill/>
        </p:spPr>
        <p:txBody>
          <a:bodyPr wrap="square" rtlCol="0">
            <a:spAutoFit/>
          </a:bodyPr>
          <a:lstStyle/>
          <a:p>
            <a:r>
              <a:rPr lang="en-US" sz="3200" dirty="0" smtClean="0"/>
              <a:t>E = ∆H or Heat of Reaction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85800"/>
            <a:ext cx="8226425" cy="5440363"/>
          </a:xfrm>
        </p:spPr>
        <p:txBody>
          <a:bodyPr/>
          <a:lstStyle/>
          <a:p>
            <a:r>
              <a:rPr lang="en-US" sz="3200" dirty="0" smtClean="0">
                <a:hlinkClick r:id="rId2"/>
              </a:rPr>
              <a:t>Exothermic vs. Endothermic Song </a:t>
            </a:r>
            <a:r>
              <a:rPr lang="en-US" sz="3200" dirty="0" err="1" smtClean="0">
                <a:hlinkClick r:id="rId2"/>
              </a:rPr>
              <a:t>Youtube</a:t>
            </a:r>
            <a:r>
              <a:rPr lang="en-US" sz="3200" dirty="0" smtClean="0">
                <a:hlinkClick r:id="rId2"/>
              </a:rPr>
              <a:t> Video</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 y="0"/>
            <a:ext cx="9144000" cy="838200"/>
          </a:xfrm>
        </p:spPr>
        <p:txBody>
          <a:bodyPr/>
          <a:lstStyle/>
          <a:p>
            <a:pPr algn="ctr"/>
            <a:r>
              <a:rPr lang="en-US" sz="4800" dirty="0" smtClean="0">
                <a:effectLst>
                  <a:outerShdw blurRad="38100" dist="38100" dir="2700000" algn="tl">
                    <a:srgbClr val="000000">
                      <a:alpha val="43137"/>
                    </a:srgbClr>
                  </a:outerShdw>
                </a:effectLst>
              </a:rPr>
              <a:t>Reaction </a:t>
            </a:r>
            <a:r>
              <a:rPr lang="en-US" sz="4800" dirty="0" smtClean="0">
                <a:effectLst>
                  <a:outerShdw blurRad="38100" dist="38100" dir="2700000" algn="tl">
                    <a:srgbClr val="000000">
                      <a:alpha val="43137"/>
                    </a:srgbClr>
                  </a:outerShdw>
                </a:effectLst>
              </a:rPr>
              <a:t>Rates Depend On:</a:t>
            </a:r>
            <a:endParaRPr lang="en-US" sz="4800" dirty="0">
              <a:effectLst>
                <a:outerShdw blurRad="38100" dist="38100" dir="2700000" algn="tl">
                  <a:srgbClr val="000000">
                    <a:alpha val="43137"/>
                  </a:srgbClr>
                </a:outerShdw>
              </a:effectLst>
            </a:endParaRPr>
          </a:p>
        </p:txBody>
      </p:sp>
      <p:sp>
        <p:nvSpPr>
          <p:cNvPr id="53251" name="Rectangle 3"/>
          <p:cNvSpPr>
            <a:spLocks noGrp="1" noChangeArrowheads="1"/>
          </p:cNvSpPr>
          <p:nvPr>
            <p:ph type="body" idx="1"/>
          </p:nvPr>
        </p:nvSpPr>
        <p:spPr>
          <a:xfrm>
            <a:off x="152400" y="838200"/>
            <a:ext cx="8991600" cy="6019800"/>
          </a:xfrm>
        </p:spPr>
        <p:txBody>
          <a:bodyPr/>
          <a:lstStyle/>
          <a:p>
            <a:pPr marL="514350" indent="-514350">
              <a:buFont typeface="+mj-lt"/>
              <a:buAutoNum type="arabicPeriod"/>
            </a:pPr>
            <a:r>
              <a:rPr lang="en-US" sz="3200" dirty="0" smtClean="0">
                <a:sym typeface="Wingdings" pitchFamily="2" charset="2"/>
              </a:rPr>
              <a:t>Rate of collisions (More collisions = faster </a:t>
            </a:r>
            <a:r>
              <a:rPr lang="en-US" sz="3200" dirty="0" err="1" smtClean="0">
                <a:sym typeface="Wingdings" pitchFamily="2" charset="2"/>
              </a:rPr>
              <a:t>rxn</a:t>
            </a:r>
            <a:r>
              <a:rPr lang="en-US" sz="3200" dirty="0" smtClean="0">
                <a:sym typeface="Wingdings" pitchFamily="2" charset="2"/>
              </a:rPr>
              <a:t>)</a:t>
            </a:r>
          </a:p>
          <a:p>
            <a:pPr marL="514350" indent="-514350">
              <a:buFont typeface="+mj-lt"/>
              <a:buAutoNum type="arabicPeriod"/>
            </a:pPr>
            <a:r>
              <a:rPr lang="en-US" sz="3200" dirty="0" smtClean="0">
                <a:sym typeface="Wingdings" pitchFamily="2" charset="2"/>
              </a:rPr>
              <a:t>Effectiveness of collisions (angle of collisions)</a:t>
            </a:r>
          </a:p>
          <a:p>
            <a:pPr marL="514350" indent="-514350">
              <a:buFont typeface="+mj-lt"/>
              <a:buAutoNum type="arabicPeriod"/>
            </a:pPr>
            <a:r>
              <a:rPr lang="en-US" sz="3200" dirty="0" smtClean="0">
                <a:sym typeface="Wingdings" pitchFamily="2" charset="2"/>
              </a:rPr>
              <a:t>Nature of reactants</a:t>
            </a:r>
            <a:endParaRPr lang="en-US" sz="3200" dirty="0">
              <a:sym typeface="Wingdings" pitchFamily="2" charset="2"/>
            </a:endParaRPr>
          </a:p>
          <a:p>
            <a:pPr lvl="1"/>
            <a:r>
              <a:rPr lang="en-US" sz="3200" dirty="0" smtClean="0">
                <a:sym typeface="Wingdings" pitchFamily="2" charset="2"/>
              </a:rPr>
              <a:t>Ionic </a:t>
            </a:r>
            <a:r>
              <a:rPr lang="en-US" sz="3200" dirty="0" smtClean="0">
                <a:sym typeface="Wingdings" pitchFamily="2" charset="2"/>
              </a:rPr>
              <a:t>(inorganic) </a:t>
            </a:r>
            <a:r>
              <a:rPr lang="en-US" sz="3200" dirty="0" smtClean="0">
                <a:sym typeface="Wingdings" pitchFamily="2" charset="2"/>
              </a:rPr>
              <a:t>compounds form faster than covalent (organic) compounds. </a:t>
            </a:r>
          </a:p>
          <a:p>
            <a:pPr lvl="1"/>
            <a:r>
              <a:rPr lang="en-US" sz="3200" dirty="0" smtClean="0">
                <a:sym typeface="Wingdings" pitchFamily="2" charset="2"/>
              </a:rPr>
              <a:t>Ionic: no bonds need to be broken</a:t>
            </a:r>
          </a:p>
          <a:p>
            <a:pPr lvl="1"/>
            <a:r>
              <a:rPr lang="en-US" sz="3200" dirty="0" smtClean="0">
                <a:sym typeface="Wingdings" pitchFamily="2" charset="2"/>
              </a:rPr>
              <a:t>Alkali metals = highly reactive</a:t>
            </a:r>
          </a:p>
          <a:p>
            <a:pPr lvl="8"/>
            <a:r>
              <a:rPr lang="en-US" sz="3200" dirty="0" smtClean="0">
                <a:sym typeface="Wingdings" pitchFamily="2" charset="2"/>
                <a:hlinkClick r:id="rId2"/>
              </a:rPr>
              <a:t>Alkali Metal </a:t>
            </a:r>
            <a:r>
              <a:rPr lang="en-US" sz="3200" dirty="0" err="1" smtClean="0">
                <a:sym typeface="Wingdings" pitchFamily="2" charset="2"/>
                <a:hlinkClick r:id="rId2"/>
              </a:rPr>
              <a:t>Youtube</a:t>
            </a:r>
            <a:r>
              <a:rPr lang="en-US" sz="3200" dirty="0" smtClean="0">
                <a:sym typeface="Wingdings" pitchFamily="2" charset="2"/>
                <a:hlinkClick r:id="rId2"/>
              </a:rPr>
              <a:t> Video</a:t>
            </a:r>
            <a:endParaRPr lang="en-US" sz="3200" dirty="0" smtClean="0">
              <a:sym typeface="Wingdings" pitchFamily="2" charset="2"/>
            </a:endParaRPr>
          </a:p>
        </p:txBody>
      </p:sp>
      <p:pic>
        <p:nvPicPr>
          <p:cNvPr id="4" name="Picture 3" descr="Ionic_bonding_animation.gif"/>
          <p:cNvPicPr>
            <a:picLocks noChangeAspect="1"/>
          </p:cNvPicPr>
          <p:nvPr/>
        </p:nvPicPr>
        <p:blipFill>
          <a:blip r:embed="rId3" cstate="print"/>
          <a:stretch>
            <a:fillRect/>
          </a:stretch>
        </p:blipFill>
        <p:spPr>
          <a:xfrm>
            <a:off x="0" y="5029200"/>
            <a:ext cx="365760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ctrTitle"/>
          </p:nvPr>
        </p:nvSpPr>
        <p:spPr>
          <a:xfrm>
            <a:off x="381000" y="228600"/>
            <a:ext cx="8534400" cy="1012825"/>
          </a:xfrm>
        </p:spPr>
        <p:txBody>
          <a:bodyPr/>
          <a:lstStyle/>
          <a:p>
            <a:r>
              <a:rPr lang="en-US" sz="6000" dirty="0" smtClean="0">
                <a:effectLst>
                  <a:outerShdw blurRad="38100" dist="38100" dir="2700000" algn="tl">
                    <a:srgbClr val="000000">
                      <a:alpha val="43137"/>
                    </a:srgbClr>
                  </a:outerShdw>
                </a:effectLst>
              </a:rPr>
              <a:t>Evidence </a:t>
            </a:r>
            <a:r>
              <a:rPr lang="en-US" sz="6000" dirty="0" smtClean="0">
                <a:effectLst>
                  <a:outerShdw blurRad="38100" dist="38100" dir="2700000" algn="tl">
                    <a:srgbClr val="000000">
                      <a:alpha val="43137"/>
                    </a:srgbClr>
                  </a:outerShdw>
                </a:effectLst>
              </a:rPr>
              <a:t>of </a:t>
            </a:r>
            <a:r>
              <a:rPr lang="en-US" sz="6000" dirty="0" smtClean="0">
                <a:effectLst>
                  <a:outerShdw blurRad="38100" dist="38100" dir="2700000" algn="tl">
                    <a:srgbClr val="000000">
                      <a:alpha val="43137"/>
                    </a:srgbClr>
                  </a:outerShdw>
                </a:effectLst>
              </a:rPr>
              <a:t>a Reaction</a:t>
            </a:r>
            <a:endParaRPr lang="en-US" sz="6000" dirty="0">
              <a:effectLst>
                <a:outerShdw blurRad="38100" dist="38100" dir="2700000" algn="tl">
                  <a:srgbClr val="000000">
                    <a:alpha val="43137"/>
                  </a:srgbClr>
                </a:outerShdw>
              </a:effectLst>
            </a:endParaRPr>
          </a:p>
        </p:txBody>
      </p:sp>
      <p:sp>
        <p:nvSpPr>
          <p:cNvPr id="54277" name="Rectangle 5"/>
          <p:cNvSpPr>
            <a:spLocks noGrp="1" noChangeArrowheads="1"/>
          </p:cNvSpPr>
          <p:nvPr>
            <p:ph type="subTitle" idx="1"/>
          </p:nvPr>
        </p:nvSpPr>
        <p:spPr>
          <a:xfrm>
            <a:off x="3048000" y="1219200"/>
            <a:ext cx="5714999" cy="5410200"/>
          </a:xfrm>
        </p:spPr>
        <p:txBody>
          <a:bodyPr/>
          <a:lstStyle/>
          <a:p>
            <a:pPr>
              <a:buFont typeface="Arial" pitchFamily="34" charset="0"/>
              <a:buChar char="•"/>
            </a:pPr>
            <a:r>
              <a:rPr lang="en-US" sz="3200" dirty="0" smtClean="0"/>
              <a:t>Change in color</a:t>
            </a:r>
          </a:p>
          <a:p>
            <a:pPr>
              <a:buFont typeface="Arial" pitchFamily="34" charset="0"/>
              <a:buChar char="•"/>
            </a:pPr>
            <a:r>
              <a:rPr lang="en-US" sz="3200" dirty="0" smtClean="0"/>
              <a:t>Change in temperature</a:t>
            </a:r>
          </a:p>
          <a:p>
            <a:pPr>
              <a:buFont typeface="Arial" pitchFamily="34" charset="0"/>
              <a:buChar char="•"/>
            </a:pPr>
            <a:r>
              <a:rPr lang="en-US" sz="3200" dirty="0" smtClean="0"/>
              <a:t>Bubbles, odor</a:t>
            </a:r>
          </a:p>
          <a:p>
            <a:pPr>
              <a:buFont typeface="Arial" pitchFamily="34" charset="0"/>
              <a:buChar char="•"/>
            </a:pPr>
            <a:r>
              <a:rPr lang="en-US" sz="3200" dirty="0" smtClean="0"/>
              <a:t>Precipitate</a:t>
            </a:r>
          </a:p>
          <a:p>
            <a:pPr>
              <a:buFont typeface="Arial" pitchFamily="34" charset="0"/>
              <a:buChar char="•"/>
            </a:pPr>
            <a:r>
              <a:rPr lang="en-US" sz="3200" dirty="0" smtClean="0"/>
              <a:t>Change in concentrations</a:t>
            </a:r>
            <a:endParaRPr lang="en-US" sz="3200" dirty="0" smtClean="0"/>
          </a:p>
          <a:p>
            <a:endParaRPr lang="en-US" dirty="0"/>
          </a:p>
        </p:txBody>
      </p:sp>
      <p:pic>
        <p:nvPicPr>
          <p:cNvPr id="5" name="Picture 4" descr="thermometer.gif"/>
          <p:cNvPicPr>
            <a:picLocks noChangeAspect="1"/>
          </p:cNvPicPr>
          <p:nvPr/>
        </p:nvPicPr>
        <p:blipFill>
          <a:blip r:embed="rId2" cstate="print"/>
          <a:stretch>
            <a:fillRect/>
          </a:stretch>
        </p:blipFill>
        <p:spPr>
          <a:xfrm>
            <a:off x="8191500" y="1143000"/>
            <a:ext cx="952500" cy="3810000"/>
          </a:xfrm>
          <a:prstGeom prst="rect">
            <a:avLst/>
          </a:prstGeom>
        </p:spPr>
      </p:pic>
      <p:pic>
        <p:nvPicPr>
          <p:cNvPr id="6" name="Picture 5" descr="Bubbles.gif"/>
          <p:cNvPicPr>
            <a:picLocks noChangeAspect="1"/>
          </p:cNvPicPr>
          <p:nvPr/>
        </p:nvPicPr>
        <p:blipFill>
          <a:blip r:embed="rId3" cstate="print"/>
          <a:stretch>
            <a:fillRect/>
          </a:stretch>
        </p:blipFill>
        <p:spPr>
          <a:xfrm>
            <a:off x="2133600" y="1676400"/>
            <a:ext cx="942975" cy="4381500"/>
          </a:xfrm>
          <a:prstGeom prst="rect">
            <a:avLst/>
          </a:prstGeom>
        </p:spPr>
      </p:pic>
      <p:pic>
        <p:nvPicPr>
          <p:cNvPr id="7" name="Picture 6" descr="animprecip.gif"/>
          <p:cNvPicPr>
            <a:picLocks noChangeAspect="1"/>
          </p:cNvPicPr>
          <p:nvPr/>
        </p:nvPicPr>
        <p:blipFill>
          <a:blip r:embed="rId4" cstate="print"/>
          <a:stretch>
            <a:fillRect/>
          </a:stretch>
        </p:blipFill>
        <p:spPr>
          <a:xfrm>
            <a:off x="0" y="5410201"/>
            <a:ext cx="4115400" cy="1447800"/>
          </a:xfrm>
          <a:prstGeom prst="rect">
            <a:avLst/>
          </a:prstGeom>
        </p:spPr>
      </p:pic>
      <p:pic>
        <p:nvPicPr>
          <p:cNvPr id="8" name="Picture 7" descr="reaction_rates1.gif"/>
          <p:cNvPicPr>
            <a:picLocks noChangeAspect="1"/>
          </p:cNvPicPr>
          <p:nvPr/>
        </p:nvPicPr>
        <p:blipFill>
          <a:blip r:embed="rId5" cstate="print"/>
          <a:stretch>
            <a:fillRect/>
          </a:stretch>
        </p:blipFill>
        <p:spPr>
          <a:xfrm>
            <a:off x="4495800" y="4495800"/>
            <a:ext cx="3667626" cy="2362200"/>
          </a:xfrm>
          <a:prstGeom prst="rect">
            <a:avLst/>
          </a:prstGeom>
        </p:spPr>
      </p:pic>
      <p:pic>
        <p:nvPicPr>
          <p:cNvPr id="9" name="Picture 8" descr="original14.gif"/>
          <p:cNvPicPr>
            <a:picLocks noChangeAspect="1"/>
          </p:cNvPicPr>
          <p:nvPr/>
        </p:nvPicPr>
        <p:blipFill>
          <a:blip r:embed="rId6" cstate="print"/>
          <a:stretch>
            <a:fillRect/>
          </a:stretch>
        </p:blipFill>
        <p:spPr>
          <a:xfrm>
            <a:off x="0" y="1524000"/>
            <a:ext cx="1752600" cy="1752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childTnLst>
                                </p:cTn>
                              </p:par>
                              <p:par>
                                <p:cTn id="7" presetID="3" presetClass="emph" presetSubtype="2" fill="hold" nodeType="withEffect">
                                  <p:stCondLst>
                                    <p:cond delay="0"/>
                                  </p:stCondLst>
                                  <p:childTnLst>
                                    <p:animClr clrSpc="rgb">
                                      <p:cBhvr override="childStyle">
                                        <p:cTn id="8" dur="2000" fill="hold"/>
                                        <p:tgtEl>
                                          <p:spTgt spid="54277">
                                            <p:txEl>
                                              <p:pRg st="0" end="0"/>
                                            </p:txEl>
                                          </p:spTgt>
                                        </p:tgtEl>
                                        <p:attrNameLst>
                                          <p:attrName>style.color</p:attrName>
                                        </p:attrNameLst>
                                      </p:cBhvr>
                                      <p:to>
                                        <a:srgbClr val="FF3B05"/>
                                      </p:to>
                                    </p:animClr>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7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4277">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4277">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4277">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effectLst>
                  <a:outerShdw blurRad="38100" dist="38100" dir="2700000" algn="tl">
                    <a:srgbClr val="000000">
                      <a:alpha val="43137"/>
                    </a:srgbClr>
                  </a:outerShdw>
                </a:effectLst>
              </a:rPr>
              <a:t>Energy in a Reaction</a:t>
            </a:r>
            <a:endParaRPr lang="en-US" sz="6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1" y="1600201"/>
            <a:ext cx="8686800" cy="1904999"/>
          </a:xfrm>
        </p:spPr>
        <p:txBody>
          <a:bodyPr/>
          <a:lstStyle/>
          <a:p>
            <a:pPr marL="514350" indent="-514350">
              <a:buNone/>
            </a:pPr>
            <a:r>
              <a:rPr lang="en-US" sz="3200" b="1" u="sng" dirty="0" smtClean="0"/>
              <a:t>Activation Energy</a:t>
            </a:r>
            <a:r>
              <a:rPr lang="en-US" sz="3200" dirty="0" smtClean="0"/>
              <a:t>:</a:t>
            </a:r>
          </a:p>
          <a:p>
            <a:pPr marL="514350" indent="-514350"/>
            <a:r>
              <a:rPr lang="en-US" sz="3200" dirty="0" smtClean="0"/>
              <a:t>The energy needed to get a reaction going.</a:t>
            </a:r>
          </a:p>
          <a:p>
            <a:pPr marL="514350" indent="-514350"/>
            <a:r>
              <a:rPr lang="en-US" sz="3200" dirty="0" smtClean="0"/>
              <a:t>Bonds need to be broken for </a:t>
            </a:r>
            <a:r>
              <a:rPr lang="en-US" sz="3200" dirty="0" err="1" smtClean="0"/>
              <a:t>rxn</a:t>
            </a:r>
            <a:r>
              <a:rPr lang="en-US" sz="3200" dirty="0" smtClean="0"/>
              <a:t> to begin.</a:t>
            </a:r>
          </a:p>
          <a:p>
            <a:pPr marL="514350" indent="-514350">
              <a:buNone/>
            </a:pPr>
            <a:endParaRPr lang="en-US" sz="3200" b="1" dirty="0" smtClean="0"/>
          </a:p>
        </p:txBody>
      </p:sp>
      <p:pic>
        <p:nvPicPr>
          <p:cNvPr id="6" name="Picture 5" descr="animactnrg.gif"/>
          <p:cNvPicPr>
            <a:picLocks noChangeAspect="1"/>
          </p:cNvPicPr>
          <p:nvPr/>
        </p:nvPicPr>
        <p:blipFill>
          <a:blip r:embed="rId2" cstate="print"/>
          <a:stretch>
            <a:fillRect/>
          </a:stretch>
        </p:blipFill>
        <p:spPr>
          <a:xfrm>
            <a:off x="0" y="3581400"/>
            <a:ext cx="4680857" cy="3276600"/>
          </a:xfrm>
          <a:prstGeom prst="rect">
            <a:avLst/>
          </a:prstGeom>
        </p:spPr>
      </p:pic>
      <p:cxnSp>
        <p:nvCxnSpPr>
          <p:cNvPr id="9" name="Straight Connector 8"/>
          <p:cNvCxnSpPr/>
          <p:nvPr/>
        </p:nvCxnSpPr>
        <p:spPr>
          <a:xfrm>
            <a:off x="1905000" y="3657600"/>
            <a:ext cx="13716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1066800" y="4495800"/>
            <a:ext cx="2209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p:nvPr/>
        </p:nvCxnSpPr>
        <p:spPr>
          <a:xfrm rot="5400000">
            <a:off x="2742406" y="4038600"/>
            <a:ext cx="762794" cy="79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16" name="Rectangle 15"/>
          <p:cNvSpPr/>
          <p:nvPr/>
        </p:nvSpPr>
        <p:spPr>
          <a:xfrm>
            <a:off x="3352800" y="3733800"/>
            <a:ext cx="4762842" cy="646331"/>
          </a:xfrm>
          <a:prstGeom prst="rect">
            <a:avLst/>
          </a:prstGeom>
          <a:noFill/>
        </p:spPr>
        <p:txBody>
          <a:bodyPr wrap="none" lIns="91440" tIns="45720" rIns="91440" bIns="45720">
            <a:spAutoFit/>
          </a:bodyPr>
          <a:lstStyle/>
          <a:p>
            <a:pPr algn="ctr"/>
            <a:r>
              <a:rPr lang="en-US" sz="3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Activation Energy</a:t>
            </a:r>
            <a:endParaRPr lang="en-US" sz="3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007-004-bould.gif"/>
          <p:cNvPicPr>
            <a:picLocks noChangeAspect="1"/>
          </p:cNvPicPr>
          <p:nvPr/>
        </p:nvPicPr>
        <p:blipFill>
          <a:blip r:embed="rId2" cstate="print"/>
          <a:stretch>
            <a:fillRect/>
          </a:stretch>
        </p:blipFill>
        <p:spPr>
          <a:xfrm>
            <a:off x="2590800" y="533400"/>
            <a:ext cx="4317045" cy="2870835"/>
          </a:xfrm>
          <a:prstGeom prst="rect">
            <a:avLst/>
          </a:prstGeom>
        </p:spPr>
      </p:pic>
      <p:sp>
        <p:nvSpPr>
          <p:cNvPr id="5" name="Rectangle 4"/>
          <p:cNvSpPr/>
          <p:nvPr/>
        </p:nvSpPr>
        <p:spPr>
          <a:xfrm>
            <a:off x="457200" y="3581400"/>
            <a:ext cx="8305800" cy="3108543"/>
          </a:xfrm>
          <a:prstGeom prst="rect">
            <a:avLst/>
          </a:prstGeom>
        </p:spPr>
        <p:txBody>
          <a:bodyPr wrap="square">
            <a:spAutoFit/>
          </a:bodyPr>
          <a:lstStyle/>
          <a:p>
            <a:r>
              <a:rPr lang="en-US" sz="2800" dirty="0" smtClean="0"/>
              <a:t>A common analogy is pushing a boulder over a hill. Actually over a "pass" . The reactants are on one side like the boulder. The energy needed to push the boulder to the crest of the hill is like the activation energy. The products are like the condition when the boulder is at the bottom of the far side of the "pass".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007-004-aehrp.gif"/>
          <p:cNvPicPr>
            <a:picLocks noGrp="1" noChangeAspect="1"/>
          </p:cNvPicPr>
          <p:nvPr>
            <p:ph idx="1"/>
          </p:nvPr>
        </p:nvPicPr>
        <p:blipFill>
          <a:blip r:embed="rId2" cstate="print"/>
          <a:stretch>
            <a:fillRect/>
          </a:stretch>
        </p:blipFill>
        <p:spPr>
          <a:xfrm>
            <a:off x="1676400" y="696685"/>
            <a:ext cx="6858000" cy="509451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6425" cy="884238"/>
          </a:xfrm>
        </p:spPr>
        <p:txBody>
          <a:bodyPr/>
          <a:lstStyle/>
          <a:p>
            <a:r>
              <a:rPr lang="en-US" sz="6000" dirty="0" smtClean="0">
                <a:effectLst>
                  <a:outerShdw blurRad="38100" dist="38100" dir="2700000" algn="tl">
                    <a:srgbClr val="000000">
                      <a:alpha val="43137"/>
                    </a:srgbClr>
                  </a:outerShdw>
                </a:effectLst>
              </a:rPr>
              <a:t>Energy in a Reaction</a:t>
            </a:r>
            <a:endParaRPr lang="en-US" sz="6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1" y="1371600"/>
            <a:ext cx="8915400" cy="5334000"/>
          </a:xfrm>
        </p:spPr>
        <p:txBody>
          <a:bodyPr/>
          <a:lstStyle/>
          <a:p>
            <a:pPr>
              <a:buNone/>
            </a:pPr>
            <a:r>
              <a:rPr lang="en-US" sz="3200" b="1" u="sng" dirty="0" smtClean="0"/>
              <a:t>Heat of Reaction</a:t>
            </a:r>
            <a:r>
              <a:rPr lang="en-US" sz="3200" dirty="0" smtClean="0"/>
              <a:t>: ∆H</a:t>
            </a:r>
          </a:p>
          <a:p>
            <a:r>
              <a:rPr lang="en-US" sz="3200" dirty="0" smtClean="0"/>
              <a:t>the difference in energy between the products and reactants.</a:t>
            </a:r>
          </a:p>
          <a:p>
            <a:r>
              <a:rPr lang="en-US" sz="3200" dirty="0" smtClean="0"/>
              <a:t>∆H = energy of products – energy of reactants</a:t>
            </a:r>
            <a:endParaRPr lang="en-US" sz="3200" dirty="0"/>
          </a:p>
        </p:txBody>
      </p:sp>
      <p:pic>
        <p:nvPicPr>
          <p:cNvPr id="7" name="Picture 6" descr="Reaction%20Rate%20Graph%202a.png"/>
          <p:cNvPicPr>
            <a:picLocks noChangeAspect="1"/>
          </p:cNvPicPr>
          <p:nvPr/>
        </p:nvPicPr>
        <p:blipFill>
          <a:blip r:embed="rId2" cstate="print"/>
          <a:stretch>
            <a:fillRect/>
          </a:stretch>
        </p:blipFill>
        <p:spPr>
          <a:xfrm>
            <a:off x="609600" y="3581400"/>
            <a:ext cx="4891156" cy="3276600"/>
          </a:xfrm>
          <a:prstGeom prst="rect">
            <a:avLst/>
          </a:prstGeom>
        </p:spPr>
      </p:pic>
      <p:sp>
        <p:nvSpPr>
          <p:cNvPr id="8" name="TextBox 7"/>
          <p:cNvSpPr txBox="1"/>
          <p:nvPr/>
        </p:nvSpPr>
        <p:spPr>
          <a:xfrm>
            <a:off x="2819400" y="5562600"/>
            <a:ext cx="800219" cy="646331"/>
          </a:xfrm>
          <a:prstGeom prst="rect">
            <a:avLst/>
          </a:prstGeom>
          <a:noFill/>
        </p:spPr>
        <p:txBody>
          <a:bodyPr wrap="none" rtlCol="0">
            <a:spAutoFit/>
          </a:bodyPr>
          <a:lstStyle/>
          <a:p>
            <a:r>
              <a:rPr lang="en-US" sz="3600" dirty="0" smtClean="0"/>
              <a:t>∆H</a:t>
            </a:r>
            <a:endParaRPr lang="en-US" sz="3600" dirty="0"/>
          </a:p>
        </p:txBody>
      </p:sp>
      <p:cxnSp>
        <p:nvCxnSpPr>
          <p:cNvPr id="10" name="Straight Arrow Connector 9"/>
          <p:cNvCxnSpPr/>
          <p:nvPr/>
        </p:nvCxnSpPr>
        <p:spPr>
          <a:xfrm rot="5400000">
            <a:off x="2362994" y="5866606"/>
            <a:ext cx="609600" cy="1588"/>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p:nvPr/>
        </p:nvCxnSpPr>
        <p:spPr>
          <a:xfrm rot="10800000">
            <a:off x="5410200" y="5562600"/>
            <a:ext cx="11430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p:nvPr/>
        </p:nvCxnSpPr>
        <p:spPr>
          <a:xfrm rot="10800000">
            <a:off x="5410200" y="6172200"/>
            <a:ext cx="11430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6" name="TextBox 15"/>
          <p:cNvSpPr txBox="1"/>
          <p:nvPr/>
        </p:nvSpPr>
        <p:spPr>
          <a:xfrm>
            <a:off x="6629400" y="5029200"/>
            <a:ext cx="2209800" cy="830997"/>
          </a:xfrm>
          <a:prstGeom prst="rect">
            <a:avLst/>
          </a:prstGeom>
          <a:noFill/>
        </p:spPr>
        <p:txBody>
          <a:bodyPr wrap="square" rtlCol="0">
            <a:spAutoFit/>
          </a:bodyPr>
          <a:lstStyle/>
          <a:p>
            <a:r>
              <a:rPr lang="en-US" sz="2400" dirty="0" smtClean="0"/>
              <a:t>Energy of Reactants</a:t>
            </a:r>
            <a:endParaRPr lang="en-US" sz="2400" dirty="0"/>
          </a:p>
        </p:txBody>
      </p:sp>
      <p:sp>
        <p:nvSpPr>
          <p:cNvPr id="17" name="Rectangle 16"/>
          <p:cNvSpPr/>
          <p:nvPr/>
        </p:nvSpPr>
        <p:spPr>
          <a:xfrm>
            <a:off x="6629400" y="6019800"/>
            <a:ext cx="2133600" cy="830997"/>
          </a:xfrm>
          <a:prstGeom prst="rect">
            <a:avLst/>
          </a:prstGeom>
        </p:spPr>
        <p:txBody>
          <a:bodyPr wrap="square">
            <a:spAutoFit/>
          </a:bodyPr>
          <a:lstStyle/>
          <a:p>
            <a:r>
              <a:rPr lang="en-US" sz="2400" dirty="0" smtClean="0"/>
              <a:t>Energy of </a:t>
            </a:r>
            <a:r>
              <a:rPr lang="en-US" sz="2400" dirty="0" smtClean="0"/>
              <a:t>Products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6425" cy="960438"/>
          </a:xfrm>
        </p:spPr>
        <p:txBody>
          <a:bodyPr/>
          <a:lstStyle/>
          <a:p>
            <a:r>
              <a:rPr lang="en-US" sz="6000" dirty="0" smtClean="0">
                <a:effectLst>
                  <a:outerShdw blurRad="38100" dist="38100" dir="2700000" algn="tl">
                    <a:srgbClr val="000000">
                      <a:alpha val="43137"/>
                    </a:srgbClr>
                  </a:outerShdw>
                </a:effectLst>
              </a:rPr>
              <a:t>Heat of Reaction</a:t>
            </a:r>
            <a:endParaRPr lang="en-US" sz="6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5613" y="1066800"/>
            <a:ext cx="8226425" cy="4572001"/>
          </a:xfrm>
        </p:spPr>
        <p:txBody>
          <a:bodyPr/>
          <a:lstStyle/>
          <a:p>
            <a:r>
              <a:rPr lang="en-US" sz="3200" dirty="0" smtClean="0"/>
              <a:t>Reference Table </a:t>
            </a:r>
            <a:r>
              <a:rPr lang="en-US" sz="3200" dirty="0" smtClean="0">
                <a:latin typeface="Times New Roman" pitchFamily="18" charset="0"/>
                <a:cs typeface="Times New Roman" pitchFamily="18" charset="0"/>
              </a:rPr>
              <a:t>I</a:t>
            </a:r>
            <a:endParaRPr lang="en-US" sz="3200" dirty="0" smtClean="0">
              <a:latin typeface="Times New Roman" pitchFamily="18" charset="0"/>
              <a:cs typeface="Times New Roman" pitchFamily="18" charset="0"/>
            </a:endParaRPr>
          </a:p>
          <a:p>
            <a:r>
              <a:rPr lang="en-US" sz="3200" dirty="0" smtClean="0"/>
              <a:t>∆H is negative for exothermic reactions.</a:t>
            </a:r>
          </a:p>
          <a:p>
            <a:r>
              <a:rPr lang="en-US" sz="3200" dirty="0" smtClean="0"/>
              <a:t>∆</a:t>
            </a:r>
            <a:r>
              <a:rPr lang="en-US" sz="3200" dirty="0" smtClean="0"/>
              <a:t>H is positive for endothermic reactions.</a:t>
            </a:r>
            <a:endParaRPr lang="en-US" sz="3200" dirty="0" smtClean="0"/>
          </a:p>
        </p:txBody>
      </p:sp>
      <p:sp>
        <p:nvSpPr>
          <p:cNvPr id="8" name="TextBox 7"/>
          <p:cNvSpPr txBox="1"/>
          <p:nvPr/>
        </p:nvSpPr>
        <p:spPr>
          <a:xfrm>
            <a:off x="381000" y="5562600"/>
            <a:ext cx="3962400" cy="1077218"/>
          </a:xfrm>
          <a:prstGeom prst="rect">
            <a:avLst/>
          </a:prstGeom>
          <a:noFill/>
        </p:spPr>
        <p:txBody>
          <a:bodyPr wrap="square" rtlCol="0">
            <a:spAutoFit/>
          </a:bodyPr>
          <a:lstStyle/>
          <a:p>
            <a:r>
              <a:rPr lang="en-US" sz="3200" dirty="0" smtClean="0"/>
              <a:t>Exothermic – </a:t>
            </a:r>
          </a:p>
          <a:p>
            <a:r>
              <a:rPr lang="en-US" sz="3200" dirty="0" smtClean="0"/>
              <a:t>gives off heat  (-∆H)</a:t>
            </a:r>
            <a:endParaRPr lang="en-US" sz="3200" dirty="0"/>
          </a:p>
        </p:txBody>
      </p:sp>
      <p:sp>
        <p:nvSpPr>
          <p:cNvPr id="9" name="TextBox 8"/>
          <p:cNvSpPr txBox="1"/>
          <p:nvPr/>
        </p:nvSpPr>
        <p:spPr>
          <a:xfrm>
            <a:off x="4953000" y="5562600"/>
            <a:ext cx="4038600" cy="1077218"/>
          </a:xfrm>
          <a:prstGeom prst="rect">
            <a:avLst/>
          </a:prstGeom>
          <a:noFill/>
        </p:spPr>
        <p:txBody>
          <a:bodyPr wrap="square" rtlCol="0">
            <a:spAutoFit/>
          </a:bodyPr>
          <a:lstStyle/>
          <a:p>
            <a:r>
              <a:rPr lang="en-US" sz="3200" dirty="0" smtClean="0"/>
              <a:t>Endothermic – absorbs heat  (+∆H)</a:t>
            </a:r>
            <a:endParaRPr lang="en-US" sz="3200" dirty="0"/>
          </a:p>
        </p:txBody>
      </p:sp>
      <p:pic>
        <p:nvPicPr>
          <p:cNvPr id="10" name="Picture 9" descr="exo.gif"/>
          <p:cNvPicPr>
            <a:picLocks noChangeAspect="1"/>
          </p:cNvPicPr>
          <p:nvPr/>
        </p:nvPicPr>
        <p:blipFill>
          <a:blip r:embed="rId2" cstate="print"/>
          <a:stretch>
            <a:fillRect/>
          </a:stretch>
        </p:blipFill>
        <p:spPr>
          <a:xfrm>
            <a:off x="0" y="2819400"/>
            <a:ext cx="4204970" cy="2667000"/>
          </a:xfrm>
          <a:prstGeom prst="rect">
            <a:avLst/>
          </a:prstGeom>
        </p:spPr>
      </p:pic>
      <p:pic>
        <p:nvPicPr>
          <p:cNvPr id="11" name="Picture 10" descr="endo.gif"/>
          <p:cNvPicPr>
            <a:picLocks noChangeAspect="1"/>
          </p:cNvPicPr>
          <p:nvPr/>
        </p:nvPicPr>
        <p:blipFill>
          <a:blip r:embed="rId3" cstate="print"/>
          <a:stretch>
            <a:fillRect/>
          </a:stretch>
        </p:blipFill>
        <p:spPr>
          <a:xfrm>
            <a:off x="4724400" y="2812601"/>
            <a:ext cx="4419600" cy="27023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2" presetClass="entr" presetSubtype="4" fill="hold"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slide(fromBottom)">
                                      <p:cBhvr>
                                        <p:cTn id="13" dur="500"/>
                                        <p:tgtEl>
                                          <p:spTgt spid="8">
                                            <p:txEl>
                                              <p:pRg st="0" end="0"/>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slide(fromBottom)">
                                      <p:cBhvr>
                                        <p:cTn id="16" dur="500"/>
                                        <p:tgtEl>
                                          <p:spTgt spid="8">
                                            <p:txEl>
                                              <p:pRg st="1" end="1"/>
                                            </p:txEl>
                                          </p:spTgt>
                                        </p:tgtEl>
                                      </p:cBhvr>
                                    </p:animEffect>
                                  </p:childTnLst>
                                </p:cTn>
                              </p:par>
                              <p:par>
                                <p:cTn id="17" presetID="3" presetClass="emph" presetSubtype="2" fill="hold" nodeType="withEffect">
                                  <p:stCondLst>
                                    <p:cond delay="0"/>
                                  </p:stCondLst>
                                  <p:childTnLst>
                                    <p:animClr clrSpc="rgb">
                                      <p:cBhvr override="childStyle">
                                        <p:cTn id="18" dur="2000" fill="hold"/>
                                        <p:tgtEl>
                                          <p:spTgt spid="8">
                                            <p:txEl>
                                              <p:pRg st="0" end="0"/>
                                            </p:txEl>
                                          </p:spTgt>
                                        </p:tgtEl>
                                        <p:attrNameLst>
                                          <p:attrName>style.color</p:attrName>
                                        </p:attrNameLst>
                                      </p:cBhvr>
                                      <p:to>
                                        <a:srgbClr val="FF3B05"/>
                                      </p:to>
                                    </p:animClr>
                                  </p:childTnLst>
                                </p:cTn>
                              </p:par>
                              <p:par>
                                <p:cTn id="19" presetID="3" presetClass="emph" presetSubtype="2" fill="hold" nodeType="withEffect">
                                  <p:stCondLst>
                                    <p:cond delay="0"/>
                                  </p:stCondLst>
                                  <p:childTnLst>
                                    <p:animClr clrSpc="rgb">
                                      <p:cBhvr override="childStyle">
                                        <p:cTn id="20" dur="2000" fill="hold"/>
                                        <p:tgtEl>
                                          <p:spTgt spid="8">
                                            <p:txEl>
                                              <p:pRg st="1" end="1"/>
                                            </p:txEl>
                                          </p:spTgt>
                                        </p:tgtEl>
                                        <p:attrNameLst>
                                          <p:attrName>style.color</p:attrName>
                                        </p:attrNameLst>
                                      </p:cBhvr>
                                      <p:to>
                                        <a:srgbClr val="FF3B05"/>
                                      </p:to>
                                    </p:animClr>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2" presetClass="entr" presetSubtype="4" fill="hold" nodeType="with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slide(fromBottom)">
                                      <p:cBhvr>
                                        <p:cTn id="31" dur="500"/>
                                        <p:tgtEl>
                                          <p:spTgt spid="9">
                                            <p:txEl>
                                              <p:pRg st="0" end="0"/>
                                            </p:txEl>
                                          </p:spTgt>
                                        </p:tgtEl>
                                      </p:cBhvr>
                                    </p:animEffect>
                                  </p:childTnLst>
                                </p:cTn>
                              </p:par>
                              <p:par>
                                <p:cTn id="32" presetID="3" presetClass="emph" presetSubtype="2" fill="hold" nodeType="withEffect">
                                  <p:stCondLst>
                                    <p:cond delay="0"/>
                                  </p:stCondLst>
                                  <p:childTnLst>
                                    <p:animClr clrSpc="rgb">
                                      <p:cBhvr override="childStyle">
                                        <p:cTn id="33" dur="2000" fill="hold"/>
                                        <p:tgtEl>
                                          <p:spTgt spid="9">
                                            <p:txEl>
                                              <p:pRg st="0" end="0"/>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6425" cy="1143000"/>
          </a:xfrm>
        </p:spPr>
        <p:txBody>
          <a:bodyPr/>
          <a:lstStyle/>
          <a:p>
            <a:r>
              <a:rPr lang="en-US" sz="6000" dirty="0" smtClean="0">
                <a:effectLst>
                  <a:outerShdw blurRad="38100" dist="38100" dir="2700000" algn="tl">
                    <a:srgbClr val="000000">
                      <a:alpha val="43137"/>
                    </a:srgbClr>
                  </a:outerShdw>
                </a:effectLst>
              </a:rPr>
              <a:t>Reverse Reaction</a:t>
            </a:r>
            <a:endParaRPr lang="en-US" sz="6000" dirty="0">
              <a:effectLst>
                <a:outerShdw blurRad="38100" dist="38100" dir="2700000" algn="tl">
                  <a:srgbClr val="000000">
                    <a:alpha val="43137"/>
                  </a:srgbClr>
                </a:outerShdw>
              </a:effectLst>
            </a:endParaRPr>
          </a:p>
        </p:txBody>
      </p:sp>
      <p:pic>
        <p:nvPicPr>
          <p:cNvPr id="4" name="Content Placeholder 3" descr="FG13_12.jpg"/>
          <p:cNvPicPr>
            <a:picLocks noGrp="1" noChangeAspect="1"/>
          </p:cNvPicPr>
          <p:nvPr>
            <p:ph idx="1"/>
          </p:nvPr>
        </p:nvPicPr>
        <p:blipFill>
          <a:blip r:embed="rId2" cstate="print"/>
          <a:stretch>
            <a:fillRect/>
          </a:stretch>
        </p:blipFill>
        <p:spPr>
          <a:xfrm>
            <a:off x="0" y="1752842"/>
            <a:ext cx="7332364" cy="5105158"/>
          </a:xfrm>
        </p:spPr>
      </p:pic>
      <p:sp>
        <p:nvSpPr>
          <p:cNvPr id="5" name="TextBox 4"/>
          <p:cNvSpPr txBox="1"/>
          <p:nvPr/>
        </p:nvSpPr>
        <p:spPr>
          <a:xfrm>
            <a:off x="7467600" y="1676400"/>
            <a:ext cx="1676400" cy="1815882"/>
          </a:xfrm>
          <a:prstGeom prst="rect">
            <a:avLst/>
          </a:prstGeom>
          <a:noFill/>
        </p:spPr>
        <p:txBody>
          <a:bodyPr wrap="square" rtlCol="0">
            <a:spAutoFit/>
          </a:bodyPr>
          <a:lstStyle/>
          <a:p>
            <a:r>
              <a:rPr lang="en-US" sz="2800" dirty="0" smtClean="0"/>
              <a:t>*Going from right to left</a:t>
            </a:r>
            <a:endParaRPr lang="en-US" sz="2800" dirty="0"/>
          </a:p>
        </p:txBody>
      </p:sp>
      <p:cxnSp>
        <p:nvCxnSpPr>
          <p:cNvPr id="7" name="Straight Arrow Connector 6"/>
          <p:cNvCxnSpPr/>
          <p:nvPr/>
        </p:nvCxnSpPr>
        <p:spPr>
          <a:xfrm rot="5400000" flipH="1" flipV="1">
            <a:off x="267494" y="4152900"/>
            <a:ext cx="8374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7391400" y="5943600"/>
            <a:ext cx="1752600" cy="830997"/>
          </a:xfrm>
          <a:prstGeom prst="rect">
            <a:avLst/>
          </a:prstGeom>
          <a:noFill/>
        </p:spPr>
        <p:txBody>
          <a:bodyPr wrap="square" rtlCol="0">
            <a:spAutoFit/>
          </a:bodyPr>
          <a:lstStyle/>
          <a:p>
            <a:r>
              <a:rPr lang="en-US" sz="2400" dirty="0" smtClean="0"/>
              <a:t>Forward =</a:t>
            </a:r>
          </a:p>
          <a:p>
            <a:r>
              <a:rPr lang="en-US" sz="2400" dirty="0" smtClean="0"/>
              <a:t>Exothermic</a:t>
            </a:r>
            <a:endParaRPr lang="en-US" sz="2400" dirty="0"/>
          </a:p>
        </p:txBody>
      </p:sp>
      <p:cxnSp>
        <p:nvCxnSpPr>
          <p:cNvPr id="10" name="Straight Arrow Connector 9"/>
          <p:cNvCxnSpPr/>
          <p:nvPr/>
        </p:nvCxnSpPr>
        <p:spPr>
          <a:xfrm rot="5400000" flipH="1" flipV="1">
            <a:off x="6858000" y="6477000"/>
            <a:ext cx="762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381000" y="4419600"/>
            <a:ext cx="1981200" cy="830997"/>
          </a:xfrm>
          <a:prstGeom prst="rect">
            <a:avLst/>
          </a:prstGeom>
          <a:noFill/>
        </p:spPr>
        <p:txBody>
          <a:bodyPr wrap="square" rtlCol="0">
            <a:spAutoFit/>
          </a:bodyPr>
          <a:lstStyle/>
          <a:p>
            <a:r>
              <a:rPr lang="en-US" sz="2400" dirty="0" smtClean="0"/>
              <a:t>Reverse = Endothermic</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087 0.01459 C 0.14965 0.01297 0.1684 0.05371 0.24757 -0.01782 C 0.24792 -0.0199 0.24792 -0.02245 0.24896 -0.0243 C 0.25017 -0.02639 0.25243 -0.02685 0.25382 -0.02847 C 0.25903 -0.03426 0.26128 -0.04074 0.26701 -0.0456 C 0.27465 -0.06134 0.27604 -0.08102 0.28299 -0.09722 C 0.28941 -0.11227 0.28854 -0.10926 0.29913 -0.11875 C 0.30069 -0.12014 0.30399 -0.12314 0.30399 -0.12314 C 0.30729 -0.12245 0.31076 -0.12291 0.31372 -0.12106 C 0.32118 -0.11666 0.31684 -0.11481 0.32014 -0.1081 C 0.3224 -0.10347 0.32587 -0.09977 0.3283 -0.09514 C 0.33385 -0.07222 0.32969 -0.09097 0.33299 -0.03703 C 0.33385 -0.02361 0.33785 -0.00972 0.33958 0.00371 C 0.34236 0.02477 0.34514 0.04792 0.35399 0.06621 C 0.35573 0.07523 0.35903 0.08148 0.36198 0.08982 C 0.36441 0.10463 0.37049 0.11598 0.3783 0.12639 C 0.38125 0.13912 0.38316 0.15232 0.38611 0.16505 C 0.38663 0.17361 0.38698 0.18241 0.38767 0.19098 C 0.38906 0.20463 0.39462 0.21829 0.39757 0.23172 C 0.4 0.24398 0.40191 0.25787 0.40729 0.26829 C 0.41076 0.28357 0.41927 0.29468 0.42656 0.30695 C 0.43142 0.31551 0.4309 0.32037 0.43785 0.32431 C 0.45 0.33148 0.46354 0.33357 0.47639 0.33704 C 0.48507 0.33936 0.49896 0.34792 0.50729 0.34792 C 0.57274 0.34861 0.63837 0.34792 0.70399 0.34792 " pathEditMode="relative" ptsTypes="ffffffffffffffffffffffffA">
                                      <p:cBhvr>
                                        <p:cTn id="10" dur="2000" fill="hold"/>
                                        <p:tgtEl>
                                          <p:spTgt spid="7"/>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1267 -0.01319 C -0.09826 -0.01018 -0.19219 0.01111 -0.27396 -0.01759 C -0.2809 -0.02361 -0.28785 -0.0287 -0.29479 -0.03472 C -0.29635 -0.03611 -0.29965 -0.03889 -0.29965 -0.03889 C -0.30069 -0.04097 -0.30156 -0.04352 -0.30295 -0.04537 C -0.30434 -0.04722 -0.3066 -0.04768 -0.30781 -0.04977 C -0.31042 -0.0537 -0.31146 -0.05903 -0.31424 -0.06273 C -0.325 -0.07639 -0.33646 -0.08866 -0.34479 -0.10556 C -0.34757 -0.11944 -0.34514 -0.11134 -0.35295 -0.12708 C -0.35399 -0.12917 -0.35608 -0.13356 -0.35608 -0.13356 C -0.3625 -0.16551 -0.36667 -0.19815 -0.37222 -0.23032 C -0.37396 -0.24051 -0.37674 -0.25046 -0.37882 -0.26042 C -0.38472 -0.28958 -0.38976 -0.31921 -0.39479 -0.34861 C -0.39948 -0.37616 -0.40712 -0.40301 -0.41267 -0.43032 C -0.42483 -0.42778 -0.43646 -0.42708 -0.44809 -0.42176 C -0.45399 -0.41898 -0.4566 -0.41157 -0.46267 -0.4088 C -0.46701 -0.39954 -0.47292 -0.39491 -0.48038 -0.39167 C -0.48472 -0.38287 -0.48681 -0.38449 -0.49323 -0.3787 C -0.49566 -0.36898 -0.49878 -0.37222 -0.50451 -0.36597 C -0.51927 -0.34977 -0.53125 -0.3463 -0.54965 -0.34005 C -0.60955 -0.31944 -0.67344 -0.34005 -0.73524 -0.34005 " pathEditMode="relative" ptsTypes="ffffffffffffffffffffA">
                                      <p:cBhvr>
                                        <p:cTn id="22" dur="2000" fill="hold"/>
                                        <p:tgtEl>
                                          <p:spTgt spid="10"/>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964_slide">
  <a:themeElements>
    <a:clrScheme name="Office Theme 2">
      <a:dk1>
        <a:srgbClr val="000000"/>
      </a:dk1>
      <a:lt1>
        <a:srgbClr val="CCCC99"/>
      </a:lt1>
      <a:dk2>
        <a:srgbClr val="000000"/>
      </a:dk2>
      <a:lt2>
        <a:srgbClr val="666666"/>
      </a:lt2>
      <a:accent1>
        <a:srgbClr val="4F660A"/>
      </a:accent1>
      <a:accent2>
        <a:srgbClr val="594B12"/>
      </a:accent2>
      <a:accent3>
        <a:srgbClr val="E2E2CA"/>
      </a:accent3>
      <a:accent4>
        <a:srgbClr val="000000"/>
      </a:accent4>
      <a:accent5>
        <a:srgbClr val="B2B8AA"/>
      </a:accent5>
      <a:accent6>
        <a:srgbClr val="50430F"/>
      </a:accent6>
      <a:hlink>
        <a:srgbClr val="145366"/>
      </a:hlink>
      <a:folHlink>
        <a:srgbClr val="66660A"/>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CCCC99"/>
        </a:lt1>
        <a:dk2>
          <a:srgbClr val="000000"/>
        </a:dk2>
        <a:lt2>
          <a:srgbClr val="666666"/>
        </a:lt2>
        <a:accent1>
          <a:srgbClr val="8C8C00"/>
        </a:accent1>
        <a:accent2>
          <a:srgbClr val="707039"/>
        </a:accent2>
        <a:accent3>
          <a:srgbClr val="E2E2CA"/>
        </a:accent3>
        <a:accent4>
          <a:srgbClr val="000000"/>
        </a:accent4>
        <a:accent5>
          <a:srgbClr val="C5C5AA"/>
        </a:accent5>
        <a:accent6>
          <a:srgbClr val="656533"/>
        </a:accent6>
        <a:hlink>
          <a:srgbClr val="515100"/>
        </a:hlink>
        <a:folHlink>
          <a:srgbClr val="3333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CCCC99"/>
        </a:lt1>
        <a:dk2>
          <a:srgbClr val="000000"/>
        </a:dk2>
        <a:lt2>
          <a:srgbClr val="666666"/>
        </a:lt2>
        <a:accent1>
          <a:srgbClr val="4F660A"/>
        </a:accent1>
        <a:accent2>
          <a:srgbClr val="594B12"/>
        </a:accent2>
        <a:accent3>
          <a:srgbClr val="E2E2CA"/>
        </a:accent3>
        <a:accent4>
          <a:srgbClr val="000000"/>
        </a:accent4>
        <a:accent5>
          <a:srgbClr val="B2B8AA"/>
        </a:accent5>
        <a:accent6>
          <a:srgbClr val="50430F"/>
        </a:accent6>
        <a:hlink>
          <a:srgbClr val="145366"/>
        </a:hlink>
        <a:folHlink>
          <a:srgbClr val="66660A"/>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CCCC99"/>
        </a:lt1>
        <a:dk2>
          <a:srgbClr val="000000"/>
        </a:dk2>
        <a:lt2>
          <a:srgbClr val="666666"/>
        </a:lt2>
        <a:accent1>
          <a:srgbClr val="664B1F"/>
        </a:accent1>
        <a:accent2>
          <a:srgbClr val="494080"/>
        </a:accent2>
        <a:accent3>
          <a:srgbClr val="E2E2CA"/>
        </a:accent3>
        <a:accent4>
          <a:srgbClr val="000000"/>
        </a:accent4>
        <a:accent5>
          <a:srgbClr val="B8B1AB"/>
        </a:accent5>
        <a:accent6>
          <a:srgbClr val="413973"/>
        </a:accent6>
        <a:hlink>
          <a:srgbClr val="595918"/>
        </a:hlink>
        <a:folHlink>
          <a:srgbClr val="66294E"/>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CCCC99"/>
        </a:lt1>
        <a:dk2>
          <a:srgbClr val="000000"/>
        </a:dk2>
        <a:lt2>
          <a:srgbClr val="666666"/>
        </a:lt2>
        <a:accent1>
          <a:srgbClr val="595918"/>
        </a:accent1>
        <a:accent2>
          <a:srgbClr val="1F5566"/>
        </a:accent2>
        <a:accent3>
          <a:srgbClr val="E2E2CA"/>
        </a:accent3>
        <a:accent4>
          <a:srgbClr val="000000"/>
        </a:accent4>
        <a:accent5>
          <a:srgbClr val="B5B5AB"/>
        </a:accent5>
        <a:accent6>
          <a:srgbClr val="1B4C5C"/>
        </a:accent6>
        <a:hlink>
          <a:srgbClr val="663A1F"/>
        </a:hlink>
        <a:folHlink>
          <a:srgbClr val="5633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8C8C00"/>
        </a:accent1>
        <a:accent2>
          <a:srgbClr val="707039"/>
        </a:accent2>
        <a:accent3>
          <a:srgbClr val="FFFFFF"/>
        </a:accent3>
        <a:accent4>
          <a:srgbClr val="000000"/>
        </a:accent4>
        <a:accent5>
          <a:srgbClr val="C5C5AA"/>
        </a:accent5>
        <a:accent6>
          <a:srgbClr val="656533"/>
        </a:accent6>
        <a:hlink>
          <a:srgbClr val="515100"/>
        </a:hlink>
        <a:folHlink>
          <a:srgbClr val="3333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4F660A"/>
        </a:accent1>
        <a:accent2>
          <a:srgbClr val="594B12"/>
        </a:accent2>
        <a:accent3>
          <a:srgbClr val="FFFFFF"/>
        </a:accent3>
        <a:accent4>
          <a:srgbClr val="000000"/>
        </a:accent4>
        <a:accent5>
          <a:srgbClr val="B2B8AA"/>
        </a:accent5>
        <a:accent6>
          <a:srgbClr val="50430F"/>
        </a:accent6>
        <a:hlink>
          <a:srgbClr val="145366"/>
        </a:hlink>
        <a:folHlink>
          <a:srgbClr val="66660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664B1F"/>
        </a:accent1>
        <a:accent2>
          <a:srgbClr val="494080"/>
        </a:accent2>
        <a:accent3>
          <a:srgbClr val="FFFFFF"/>
        </a:accent3>
        <a:accent4>
          <a:srgbClr val="000000"/>
        </a:accent4>
        <a:accent5>
          <a:srgbClr val="B8B1AB"/>
        </a:accent5>
        <a:accent6>
          <a:srgbClr val="413973"/>
        </a:accent6>
        <a:hlink>
          <a:srgbClr val="595918"/>
        </a:hlink>
        <a:folHlink>
          <a:srgbClr val="66294E"/>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95918"/>
        </a:accent1>
        <a:accent2>
          <a:srgbClr val="1F5566"/>
        </a:accent2>
        <a:accent3>
          <a:srgbClr val="FFFFFF"/>
        </a:accent3>
        <a:accent4>
          <a:srgbClr val="000000"/>
        </a:accent4>
        <a:accent5>
          <a:srgbClr val="B5B5AB"/>
        </a:accent5>
        <a:accent6>
          <a:srgbClr val="1B4C5C"/>
        </a:accent6>
        <a:hlink>
          <a:srgbClr val="663A1F"/>
        </a:hlink>
        <a:folHlink>
          <a:srgbClr val="56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CCCC99"/>
      </a:lt1>
      <a:dk2>
        <a:srgbClr val="000000"/>
      </a:dk2>
      <a:lt2>
        <a:srgbClr val="666666"/>
      </a:lt2>
      <a:accent1>
        <a:srgbClr val="4F660A"/>
      </a:accent1>
      <a:accent2>
        <a:srgbClr val="594B12"/>
      </a:accent2>
      <a:accent3>
        <a:srgbClr val="E2E2CA"/>
      </a:accent3>
      <a:accent4>
        <a:srgbClr val="000000"/>
      </a:accent4>
      <a:accent5>
        <a:srgbClr val="B2B8AA"/>
      </a:accent5>
      <a:accent6>
        <a:srgbClr val="50430F"/>
      </a:accent6>
      <a:hlink>
        <a:srgbClr val="145366"/>
      </a:hlink>
      <a:folHlink>
        <a:srgbClr val="66660A"/>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CCCC99"/>
        </a:lt1>
        <a:dk2>
          <a:srgbClr val="000000"/>
        </a:dk2>
        <a:lt2>
          <a:srgbClr val="666666"/>
        </a:lt2>
        <a:accent1>
          <a:srgbClr val="8C8C00"/>
        </a:accent1>
        <a:accent2>
          <a:srgbClr val="707039"/>
        </a:accent2>
        <a:accent3>
          <a:srgbClr val="E2E2CA"/>
        </a:accent3>
        <a:accent4>
          <a:srgbClr val="000000"/>
        </a:accent4>
        <a:accent5>
          <a:srgbClr val="C5C5AA"/>
        </a:accent5>
        <a:accent6>
          <a:srgbClr val="656533"/>
        </a:accent6>
        <a:hlink>
          <a:srgbClr val="515100"/>
        </a:hlink>
        <a:folHlink>
          <a:srgbClr val="3333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CCC99"/>
        </a:lt1>
        <a:dk2>
          <a:srgbClr val="000000"/>
        </a:dk2>
        <a:lt2>
          <a:srgbClr val="666666"/>
        </a:lt2>
        <a:accent1>
          <a:srgbClr val="4F660A"/>
        </a:accent1>
        <a:accent2>
          <a:srgbClr val="594B12"/>
        </a:accent2>
        <a:accent3>
          <a:srgbClr val="E2E2CA"/>
        </a:accent3>
        <a:accent4>
          <a:srgbClr val="000000"/>
        </a:accent4>
        <a:accent5>
          <a:srgbClr val="B2B8AA"/>
        </a:accent5>
        <a:accent6>
          <a:srgbClr val="50430F"/>
        </a:accent6>
        <a:hlink>
          <a:srgbClr val="145366"/>
        </a:hlink>
        <a:folHlink>
          <a:srgbClr val="66660A"/>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CCCC99"/>
        </a:lt1>
        <a:dk2>
          <a:srgbClr val="000000"/>
        </a:dk2>
        <a:lt2>
          <a:srgbClr val="666666"/>
        </a:lt2>
        <a:accent1>
          <a:srgbClr val="664B1F"/>
        </a:accent1>
        <a:accent2>
          <a:srgbClr val="494080"/>
        </a:accent2>
        <a:accent3>
          <a:srgbClr val="E2E2CA"/>
        </a:accent3>
        <a:accent4>
          <a:srgbClr val="000000"/>
        </a:accent4>
        <a:accent5>
          <a:srgbClr val="B8B1AB"/>
        </a:accent5>
        <a:accent6>
          <a:srgbClr val="413973"/>
        </a:accent6>
        <a:hlink>
          <a:srgbClr val="595918"/>
        </a:hlink>
        <a:folHlink>
          <a:srgbClr val="66294E"/>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CCCC99"/>
        </a:lt1>
        <a:dk2>
          <a:srgbClr val="000000"/>
        </a:dk2>
        <a:lt2>
          <a:srgbClr val="666666"/>
        </a:lt2>
        <a:accent1>
          <a:srgbClr val="595918"/>
        </a:accent1>
        <a:accent2>
          <a:srgbClr val="1F5566"/>
        </a:accent2>
        <a:accent3>
          <a:srgbClr val="E2E2CA"/>
        </a:accent3>
        <a:accent4>
          <a:srgbClr val="000000"/>
        </a:accent4>
        <a:accent5>
          <a:srgbClr val="B5B5AB"/>
        </a:accent5>
        <a:accent6>
          <a:srgbClr val="1B4C5C"/>
        </a:accent6>
        <a:hlink>
          <a:srgbClr val="663A1F"/>
        </a:hlink>
        <a:folHlink>
          <a:srgbClr val="5633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C8C00"/>
        </a:accent1>
        <a:accent2>
          <a:srgbClr val="707039"/>
        </a:accent2>
        <a:accent3>
          <a:srgbClr val="FFFFFF"/>
        </a:accent3>
        <a:accent4>
          <a:srgbClr val="000000"/>
        </a:accent4>
        <a:accent5>
          <a:srgbClr val="C5C5AA"/>
        </a:accent5>
        <a:accent6>
          <a:srgbClr val="656533"/>
        </a:accent6>
        <a:hlink>
          <a:srgbClr val="515100"/>
        </a:hlink>
        <a:folHlink>
          <a:srgbClr val="3333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F660A"/>
        </a:accent1>
        <a:accent2>
          <a:srgbClr val="594B12"/>
        </a:accent2>
        <a:accent3>
          <a:srgbClr val="FFFFFF"/>
        </a:accent3>
        <a:accent4>
          <a:srgbClr val="000000"/>
        </a:accent4>
        <a:accent5>
          <a:srgbClr val="B2B8AA"/>
        </a:accent5>
        <a:accent6>
          <a:srgbClr val="50430F"/>
        </a:accent6>
        <a:hlink>
          <a:srgbClr val="145366"/>
        </a:hlink>
        <a:folHlink>
          <a:srgbClr val="66660A"/>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664B1F"/>
        </a:accent1>
        <a:accent2>
          <a:srgbClr val="494080"/>
        </a:accent2>
        <a:accent3>
          <a:srgbClr val="FFFFFF"/>
        </a:accent3>
        <a:accent4>
          <a:srgbClr val="000000"/>
        </a:accent4>
        <a:accent5>
          <a:srgbClr val="B8B1AB"/>
        </a:accent5>
        <a:accent6>
          <a:srgbClr val="413973"/>
        </a:accent6>
        <a:hlink>
          <a:srgbClr val="595918"/>
        </a:hlink>
        <a:folHlink>
          <a:srgbClr val="66294E"/>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95918"/>
        </a:accent1>
        <a:accent2>
          <a:srgbClr val="1F5566"/>
        </a:accent2>
        <a:accent3>
          <a:srgbClr val="FFFFFF"/>
        </a:accent3>
        <a:accent4>
          <a:srgbClr val="000000"/>
        </a:accent4>
        <a:accent5>
          <a:srgbClr val="B5B5AB"/>
        </a:accent5>
        <a:accent6>
          <a:srgbClr val="1B4C5C"/>
        </a:accent6>
        <a:hlink>
          <a:srgbClr val="663A1F"/>
        </a:hlink>
        <a:folHlink>
          <a:srgbClr val="56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ind_1964_slide</Template>
  <TotalTime>251</TotalTime>
  <Words>331</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ind_1964_slide</vt:lpstr>
      <vt:lpstr>1_Default Design</vt:lpstr>
      <vt:lpstr>Energy in a Reaction</vt:lpstr>
      <vt:lpstr>Reaction Rates Depend On:</vt:lpstr>
      <vt:lpstr>Evidence of a Reaction</vt:lpstr>
      <vt:lpstr>Energy in a Reaction</vt:lpstr>
      <vt:lpstr>Slide 5</vt:lpstr>
      <vt:lpstr>Slide 6</vt:lpstr>
      <vt:lpstr>Energy in a Reaction</vt:lpstr>
      <vt:lpstr>Heat of Reaction</vt:lpstr>
      <vt:lpstr>Reverse Reaction</vt:lpstr>
      <vt:lpstr>Reverse Reaction</vt:lpstr>
      <vt:lpstr>Activated Complex</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Reaction Rates</dc:title>
  <dc:creator>Randy</dc:creator>
  <cp:lastModifiedBy>Randy</cp:lastModifiedBy>
  <cp:revision>32</cp:revision>
  <dcterms:created xsi:type="dcterms:W3CDTF">2011-01-29T15:27:58Z</dcterms:created>
  <dcterms:modified xsi:type="dcterms:W3CDTF">2011-01-30T02:26:11Z</dcterms:modified>
</cp:coreProperties>
</file>