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2"/>
  </p:notesMasterIdLst>
  <p:sldIdLst>
    <p:sldId id="256" r:id="rId3"/>
    <p:sldId id="257" r:id="rId4"/>
    <p:sldId id="260" r:id="rId5"/>
    <p:sldId id="258" r:id="rId6"/>
    <p:sldId id="259" r:id="rId7"/>
    <p:sldId id="261" r:id="rId8"/>
    <p:sldId id="263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0" autoAdjust="0"/>
    <p:restoredTop sz="94600"/>
  </p:normalViewPr>
  <p:slideViewPr>
    <p:cSldViewPr>
      <p:cViewPr varScale="1">
        <p:scale>
          <a:sx n="65" d="100"/>
          <a:sy n="65" d="100"/>
        </p:scale>
        <p:origin x="-102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258340-E60F-4A8D-8CE0-D8B48CD8740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F6955FD-B2D8-477B-BCD1-F32C333935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BCEEA-2178-40B5-B3EF-5D74D5DC9F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6E91B-A378-4B0F-B881-041368477E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CDB28A5-865D-4516-8B9F-B237E033A9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FFD4E-7EED-46C0-B899-1542032DBC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C833E-53B3-46EB-8009-E726EE8D6A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C1E26-D6F7-4661-9F0D-C4498E1305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E9FEA-ED3C-47D2-A17F-B571B78FF6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F6AF6-4B7E-43D6-9F31-B5752D3932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2B0E5-7465-45CF-A38C-CD14DA45B6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CAEEA-605C-47FE-8CB3-244C1B29D0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17024-4783-4488-9EB2-926D0D4B40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E72D1-C86A-41FE-AF5F-DF91633123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D0C89-5499-4442-87C3-89DAC3F557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154D1-F8B1-4A89-A07D-58ECDFA1D1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42481-3F8A-443C-A9DD-614B12EFB3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E0627-B70F-480E-A591-53C3C77E12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8AAB1-6253-4D4C-829A-55C31D64CE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9EEE6-AA8F-4BBF-AB62-8F4903433C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30BCE-96BA-4CAE-AF93-7408CCD42F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ACD17-FF26-4481-B77A-7F4CAADF54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764A5-5392-4A38-8A53-BF1B7E8321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2C5BB0-4077-4785-A2C8-64D8D687AE1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BC8FF59-A626-471D-A41D-941B834DA9D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ausetute.com.au/enerprof.html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04800"/>
            <a:ext cx="7620000" cy="1238251"/>
          </a:xfrm>
        </p:spPr>
        <p:txBody>
          <a:bodyPr/>
          <a:lstStyle/>
          <a:p>
            <a:pPr algn="ctr"/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Reaction Rates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Calvin and hobb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1805940"/>
            <a:ext cx="5181600" cy="50520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67775" cy="1143000"/>
          </a:xfrm>
        </p:spPr>
        <p:txBody>
          <a:bodyPr/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Reaction Rate Activity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791575" cy="5334000"/>
          </a:xfrm>
        </p:spPr>
        <p:txBody>
          <a:bodyPr/>
          <a:lstStyle/>
          <a:p>
            <a:pPr algn="ctr">
              <a:buNone/>
            </a:pPr>
            <a:r>
              <a:rPr lang="en-US" sz="3200" dirty="0" smtClean="0"/>
              <a:t>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+ Yeast </a:t>
            </a:r>
            <a:r>
              <a:rPr lang="en-US" sz="3200" dirty="0" smtClean="0">
                <a:sym typeface="Wingdings" pitchFamily="2" charset="2"/>
              </a:rPr>
              <a:t> ?</a:t>
            </a:r>
            <a:endParaRPr lang="en-US" sz="3200" dirty="0">
              <a:sym typeface="Wingdings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ym typeface="Wingdings" pitchFamily="2" charset="2"/>
              </a:rPr>
              <a:t>Create a before and after table on a piece of paper to record your observations.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ym typeface="Wingdings" pitchFamily="2" charset="2"/>
              </a:rPr>
              <a:t>Pour about 10mL of hydrogen peroxide into a small beaker and observe.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ym typeface="Wingdings" pitchFamily="2" charset="2"/>
              </a:rPr>
              <a:t>Add a small spatula of yeast to the hydrogen peroxide.  Stir gently with a stirrer and observe.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ym typeface="Wingdings" pitchFamily="2" charset="2"/>
              </a:rPr>
              <a:t>Light a wood splint and test for the presence of oxygen.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7191375" cy="5943600"/>
          </a:xfrm>
        </p:spPr>
        <p:txBody>
          <a:bodyPr/>
          <a:lstStyle/>
          <a:p>
            <a:r>
              <a:rPr lang="en-US" sz="3200" dirty="0" smtClean="0"/>
              <a:t>Into what two products does the hydrogen peroxide decompose?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O</a:t>
            </a:r>
            <a:r>
              <a:rPr lang="en-US" sz="3200" baseline="-25000" dirty="0" smtClean="0">
                <a:solidFill>
                  <a:srgbClr val="FF0000"/>
                </a:solidFill>
              </a:rPr>
              <a:t>2</a:t>
            </a:r>
            <a:r>
              <a:rPr lang="en-US" sz="3200" dirty="0" smtClean="0">
                <a:solidFill>
                  <a:srgbClr val="FF0000"/>
                </a:solidFill>
              </a:rPr>
              <a:t> and H</a:t>
            </a:r>
            <a:r>
              <a:rPr lang="en-US" sz="3200" baseline="-25000" dirty="0" smtClean="0">
                <a:solidFill>
                  <a:srgbClr val="FF0000"/>
                </a:solidFill>
              </a:rPr>
              <a:t>2</a:t>
            </a:r>
            <a:r>
              <a:rPr lang="en-US" sz="3200" dirty="0" smtClean="0">
                <a:solidFill>
                  <a:srgbClr val="FF0000"/>
                </a:solidFill>
              </a:rPr>
              <a:t>O</a:t>
            </a:r>
          </a:p>
          <a:p>
            <a:endParaRPr lang="en-US" sz="3200" dirty="0"/>
          </a:p>
          <a:p>
            <a:r>
              <a:rPr lang="en-US" sz="3200" dirty="0" smtClean="0"/>
              <a:t>Why weren’t bubbles produced in step 2?</a:t>
            </a:r>
          </a:p>
          <a:p>
            <a:endParaRPr lang="en-US" sz="3200" dirty="0"/>
          </a:p>
          <a:p>
            <a:r>
              <a:rPr lang="en-US" sz="3200" dirty="0" smtClean="0"/>
              <a:t>What is the function of the yeast?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The yeast acts as a catalyst which speeds up the chemical reaction.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228600"/>
            <a:ext cx="7313612" cy="1470025"/>
          </a:xfrm>
        </p:spPr>
        <p:txBody>
          <a:bodyPr/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Rates of Reaction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1828800"/>
            <a:ext cx="6857999" cy="4800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The rate of a chemical reaction is the speed with which reactants are converted to products. </a:t>
            </a:r>
          </a:p>
          <a:p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Change in concentration over time.</a:t>
            </a:r>
          </a:p>
          <a:p>
            <a:r>
              <a:rPr lang="en-US" sz="3200" dirty="0"/>
              <a:t>	</a:t>
            </a:r>
            <a:r>
              <a:rPr lang="en-US" sz="3200" dirty="0" smtClean="0">
                <a:solidFill>
                  <a:srgbClr val="002060"/>
                </a:solidFill>
              </a:rPr>
              <a:t>Rate = </a:t>
            </a:r>
            <a:r>
              <a:rPr lang="en-US" sz="3200" u="sng" dirty="0" smtClean="0">
                <a:solidFill>
                  <a:srgbClr val="002060"/>
                </a:solidFill>
              </a:rPr>
              <a:t>∆M</a:t>
            </a:r>
          </a:p>
          <a:p>
            <a:r>
              <a:rPr lang="en-US" sz="3200" dirty="0">
                <a:solidFill>
                  <a:srgbClr val="002060"/>
                </a:solidFill>
              </a:rPr>
              <a:t>	</a:t>
            </a:r>
            <a:r>
              <a:rPr lang="en-US" sz="3200" dirty="0" smtClean="0">
                <a:solidFill>
                  <a:srgbClr val="002060"/>
                </a:solidFill>
              </a:rPr>
              <a:t>	    ∆t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Comparison to miles/hour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milesperhourDimA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828800"/>
            <a:ext cx="8001000" cy="46568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Collision Theory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600201"/>
            <a:ext cx="8459787" cy="3962400"/>
          </a:xfrm>
        </p:spPr>
        <p:txBody>
          <a:bodyPr/>
          <a:lstStyle/>
          <a:p>
            <a:pPr marL="514350" indent="-514350">
              <a:buNone/>
            </a:pPr>
            <a:r>
              <a:rPr lang="en-US" sz="3200" dirty="0" smtClean="0"/>
              <a:t>Collision Theory is used to explain why chemical reactions occur at different rates.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Particles need to collide to react.  </a:t>
            </a:r>
          </a:p>
          <a:p>
            <a:pPr marL="914400" lvl="1" indent="-514350">
              <a:buNone/>
            </a:pPr>
            <a:r>
              <a:rPr lang="en-US" sz="3200" dirty="0" smtClean="0"/>
              <a:t>	*More collisions = faster reaction</a:t>
            </a:r>
          </a:p>
        </p:txBody>
      </p:sp>
      <p:pic>
        <p:nvPicPr>
          <p:cNvPr id="4" name="Picture 3" descr="Translational_moti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3880994"/>
            <a:ext cx="3124200" cy="27388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914400"/>
            <a:ext cx="8226425" cy="5211763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2.  The higher the concentration of particles, 	the faster the reaction.</a:t>
            </a:r>
          </a:p>
          <a:p>
            <a:pPr>
              <a:buNone/>
            </a:pPr>
            <a:r>
              <a:rPr lang="en-US" sz="3200" dirty="0"/>
              <a:t>	</a:t>
            </a:r>
            <a:r>
              <a:rPr lang="en-US" sz="3200" dirty="0" smtClean="0"/>
              <a:t>	*Due to increased collisions.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Molecular-collisi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429000"/>
            <a:ext cx="8252178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6425" cy="4525963"/>
          </a:xfrm>
        </p:spPr>
        <p:txBody>
          <a:bodyPr/>
          <a:lstStyle/>
          <a:p>
            <a:pPr marL="514350" indent="-514350">
              <a:buAutoNum type="arabicPeriod" startAt="3"/>
            </a:pPr>
            <a:r>
              <a:rPr lang="en-US" sz="3200" dirty="0" smtClean="0"/>
              <a:t>Particles must collide with sufficient 	energy to break any bonds in the 	reactant particles. </a:t>
            </a:r>
          </a:p>
          <a:p>
            <a:pPr marL="514350" indent="-514350">
              <a:buNone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*The </a:t>
            </a:r>
            <a:r>
              <a:rPr lang="en-US" sz="3200" dirty="0" smtClean="0">
                <a:hlinkClick r:id="rId2" action="ppaction://hlinkfile"/>
              </a:rPr>
              <a:t>activation energy</a:t>
            </a:r>
            <a:r>
              <a:rPr lang="en-US" sz="3200" dirty="0" smtClean="0"/>
              <a:t> is the minimum amount of energy the colliding reactant particles must have in order for products to form.</a:t>
            </a:r>
            <a:endParaRPr lang="en-US" sz="3200" dirty="0"/>
          </a:p>
        </p:txBody>
      </p:sp>
      <p:pic>
        <p:nvPicPr>
          <p:cNvPr id="4" name="Picture 3" descr="animactnr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4084320"/>
            <a:ext cx="3962400" cy="277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457200"/>
            <a:ext cx="8226425" cy="5668963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4.  Particles must hit at the right orientation.</a:t>
            </a:r>
            <a:endParaRPr lang="en-US" sz="3200" dirty="0"/>
          </a:p>
        </p:txBody>
      </p:sp>
      <p:pic>
        <p:nvPicPr>
          <p:cNvPr id="4" name="Picture 3" descr="0007-005-ineffec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1828801"/>
            <a:ext cx="1976637" cy="2895600"/>
          </a:xfrm>
          <a:prstGeom prst="rect">
            <a:avLst/>
          </a:prstGeom>
        </p:spPr>
      </p:pic>
      <p:pic>
        <p:nvPicPr>
          <p:cNvPr id="6" name="Picture 5" descr="0007-005-eff-co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400" y="2133600"/>
            <a:ext cx="3856748" cy="2514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43000" y="4876800"/>
            <a:ext cx="236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Ineffective Collision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181600" y="4876800"/>
            <a:ext cx="236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</a:t>
            </a:r>
            <a:r>
              <a:rPr lang="en-US" sz="3200" dirty="0" smtClean="0"/>
              <a:t>ffective Collision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1964_slide">
  <a:themeElements>
    <a:clrScheme name="Office Theme 2">
      <a:dk1>
        <a:srgbClr val="000000"/>
      </a:dk1>
      <a:lt1>
        <a:srgbClr val="CCCC99"/>
      </a:lt1>
      <a:dk2>
        <a:srgbClr val="000000"/>
      </a:dk2>
      <a:lt2>
        <a:srgbClr val="666666"/>
      </a:lt2>
      <a:accent1>
        <a:srgbClr val="4F660A"/>
      </a:accent1>
      <a:accent2>
        <a:srgbClr val="594B12"/>
      </a:accent2>
      <a:accent3>
        <a:srgbClr val="E2E2CA"/>
      </a:accent3>
      <a:accent4>
        <a:srgbClr val="000000"/>
      </a:accent4>
      <a:accent5>
        <a:srgbClr val="B2B8AA"/>
      </a:accent5>
      <a:accent6>
        <a:srgbClr val="50430F"/>
      </a:accent6>
      <a:hlink>
        <a:srgbClr val="145366"/>
      </a:hlink>
      <a:folHlink>
        <a:srgbClr val="66660A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CCCC99"/>
        </a:lt1>
        <a:dk2>
          <a:srgbClr val="000000"/>
        </a:dk2>
        <a:lt2>
          <a:srgbClr val="666666"/>
        </a:lt2>
        <a:accent1>
          <a:srgbClr val="8C8C00"/>
        </a:accent1>
        <a:accent2>
          <a:srgbClr val="707039"/>
        </a:accent2>
        <a:accent3>
          <a:srgbClr val="E2E2CA"/>
        </a:accent3>
        <a:accent4>
          <a:srgbClr val="000000"/>
        </a:accent4>
        <a:accent5>
          <a:srgbClr val="C5C5AA"/>
        </a:accent5>
        <a:accent6>
          <a:srgbClr val="656533"/>
        </a:accent6>
        <a:hlink>
          <a:srgbClr val="515100"/>
        </a:hlink>
        <a:folHlink>
          <a:srgbClr val="33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CCCC99"/>
        </a:lt1>
        <a:dk2>
          <a:srgbClr val="000000"/>
        </a:dk2>
        <a:lt2>
          <a:srgbClr val="666666"/>
        </a:lt2>
        <a:accent1>
          <a:srgbClr val="4F660A"/>
        </a:accent1>
        <a:accent2>
          <a:srgbClr val="594B12"/>
        </a:accent2>
        <a:accent3>
          <a:srgbClr val="E2E2CA"/>
        </a:accent3>
        <a:accent4>
          <a:srgbClr val="000000"/>
        </a:accent4>
        <a:accent5>
          <a:srgbClr val="B2B8AA"/>
        </a:accent5>
        <a:accent6>
          <a:srgbClr val="50430F"/>
        </a:accent6>
        <a:hlink>
          <a:srgbClr val="145366"/>
        </a:hlink>
        <a:folHlink>
          <a:srgbClr val="66660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CCCC99"/>
        </a:lt1>
        <a:dk2>
          <a:srgbClr val="000000"/>
        </a:dk2>
        <a:lt2>
          <a:srgbClr val="666666"/>
        </a:lt2>
        <a:accent1>
          <a:srgbClr val="664B1F"/>
        </a:accent1>
        <a:accent2>
          <a:srgbClr val="494080"/>
        </a:accent2>
        <a:accent3>
          <a:srgbClr val="E2E2CA"/>
        </a:accent3>
        <a:accent4>
          <a:srgbClr val="000000"/>
        </a:accent4>
        <a:accent5>
          <a:srgbClr val="B8B1AB"/>
        </a:accent5>
        <a:accent6>
          <a:srgbClr val="413973"/>
        </a:accent6>
        <a:hlink>
          <a:srgbClr val="595918"/>
        </a:hlink>
        <a:folHlink>
          <a:srgbClr val="66294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CCCC99"/>
        </a:lt1>
        <a:dk2>
          <a:srgbClr val="000000"/>
        </a:dk2>
        <a:lt2>
          <a:srgbClr val="666666"/>
        </a:lt2>
        <a:accent1>
          <a:srgbClr val="595918"/>
        </a:accent1>
        <a:accent2>
          <a:srgbClr val="1F5566"/>
        </a:accent2>
        <a:accent3>
          <a:srgbClr val="E2E2CA"/>
        </a:accent3>
        <a:accent4>
          <a:srgbClr val="000000"/>
        </a:accent4>
        <a:accent5>
          <a:srgbClr val="B5B5AB"/>
        </a:accent5>
        <a:accent6>
          <a:srgbClr val="1B4C5C"/>
        </a:accent6>
        <a:hlink>
          <a:srgbClr val="663A1F"/>
        </a:hlink>
        <a:folHlink>
          <a:srgbClr val="56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8C00"/>
        </a:accent1>
        <a:accent2>
          <a:srgbClr val="707039"/>
        </a:accent2>
        <a:accent3>
          <a:srgbClr val="FFFFFF"/>
        </a:accent3>
        <a:accent4>
          <a:srgbClr val="000000"/>
        </a:accent4>
        <a:accent5>
          <a:srgbClr val="C5C5AA"/>
        </a:accent5>
        <a:accent6>
          <a:srgbClr val="656533"/>
        </a:accent6>
        <a:hlink>
          <a:srgbClr val="515100"/>
        </a:hlink>
        <a:folHlink>
          <a:srgbClr val="33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F660A"/>
        </a:accent1>
        <a:accent2>
          <a:srgbClr val="594B12"/>
        </a:accent2>
        <a:accent3>
          <a:srgbClr val="FFFFFF"/>
        </a:accent3>
        <a:accent4>
          <a:srgbClr val="000000"/>
        </a:accent4>
        <a:accent5>
          <a:srgbClr val="B2B8AA"/>
        </a:accent5>
        <a:accent6>
          <a:srgbClr val="50430F"/>
        </a:accent6>
        <a:hlink>
          <a:srgbClr val="145366"/>
        </a:hlink>
        <a:folHlink>
          <a:srgbClr val="66660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4B1F"/>
        </a:accent1>
        <a:accent2>
          <a:srgbClr val="494080"/>
        </a:accent2>
        <a:accent3>
          <a:srgbClr val="FFFFFF"/>
        </a:accent3>
        <a:accent4>
          <a:srgbClr val="000000"/>
        </a:accent4>
        <a:accent5>
          <a:srgbClr val="B8B1AB"/>
        </a:accent5>
        <a:accent6>
          <a:srgbClr val="413973"/>
        </a:accent6>
        <a:hlink>
          <a:srgbClr val="595918"/>
        </a:hlink>
        <a:folHlink>
          <a:srgbClr val="66294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95918"/>
        </a:accent1>
        <a:accent2>
          <a:srgbClr val="1F5566"/>
        </a:accent2>
        <a:accent3>
          <a:srgbClr val="FFFFFF"/>
        </a:accent3>
        <a:accent4>
          <a:srgbClr val="000000"/>
        </a:accent4>
        <a:accent5>
          <a:srgbClr val="B5B5AB"/>
        </a:accent5>
        <a:accent6>
          <a:srgbClr val="1B4C5C"/>
        </a:accent6>
        <a:hlink>
          <a:srgbClr val="663A1F"/>
        </a:hlink>
        <a:folHlink>
          <a:srgbClr val="56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CCCC99"/>
      </a:lt1>
      <a:dk2>
        <a:srgbClr val="000000"/>
      </a:dk2>
      <a:lt2>
        <a:srgbClr val="666666"/>
      </a:lt2>
      <a:accent1>
        <a:srgbClr val="4F660A"/>
      </a:accent1>
      <a:accent2>
        <a:srgbClr val="594B12"/>
      </a:accent2>
      <a:accent3>
        <a:srgbClr val="E2E2CA"/>
      </a:accent3>
      <a:accent4>
        <a:srgbClr val="000000"/>
      </a:accent4>
      <a:accent5>
        <a:srgbClr val="B2B8AA"/>
      </a:accent5>
      <a:accent6>
        <a:srgbClr val="50430F"/>
      </a:accent6>
      <a:hlink>
        <a:srgbClr val="145366"/>
      </a:hlink>
      <a:folHlink>
        <a:srgbClr val="66660A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CC99"/>
        </a:lt1>
        <a:dk2>
          <a:srgbClr val="000000"/>
        </a:dk2>
        <a:lt2>
          <a:srgbClr val="666666"/>
        </a:lt2>
        <a:accent1>
          <a:srgbClr val="8C8C00"/>
        </a:accent1>
        <a:accent2>
          <a:srgbClr val="707039"/>
        </a:accent2>
        <a:accent3>
          <a:srgbClr val="E2E2CA"/>
        </a:accent3>
        <a:accent4>
          <a:srgbClr val="000000"/>
        </a:accent4>
        <a:accent5>
          <a:srgbClr val="C5C5AA"/>
        </a:accent5>
        <a:accent6>
          <a:srgbClr val="656533"/>
        </a:accent6>
        <a:hlink>
          <a:srgbClr val="515100"/>
        </a:hlink>
        <a:folHlink>
          <a:srgbClr val="33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CC99"/>
        </a:lt1>
        <a:dk2>
          <a:srgbClr val="000000"/>
        </a:dk2>
        <a:lt2>
          <a:srgbClr val="666666"/>
        </a:lt2>
        <a:accent1>
          <a:srgbClr val="4F660A"/>
        </a:accent1>
        <a:accent2>
          <a:srgbClr val="594B12"/>
        </a:accent2>
        <a:accent3>
          <a:srgbClr val="E2E2CA"/>
        </a:accent3>
        <a:accent4>
          <a:srgbClr val="000000"/>
        </a:accent4>
        <a:accent5>
          <a:srgbClr val="B2B8AA"/>
        </a:accent5>
        <a:accent6>
          <a:srgbClr val="50430F"/>
        </a:accent6>
        <a:hlink>
          <a:srgbClr val="145366"/>
        </a:hlink>
        <a:folHlink>
          <a:srgbClr val="66660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CC99"/>
        </a:lt1>
        <a:dk2>
          <a:srgbClr val="000000"/>
        </a:dk2>
        <a:lt2>
          <a:srgbClr val="666666"/>
        </a:lt2>
        <a:accent1>
          <a:srgbClr val="664B1F"/>
        </a:accent1>
        <a:accent2>
          <a:srgbClr val="494080"/>
        </a:accent2>
        <a:accent3>
          <a:srgbClr val="E2E2CA"/>
        </a:accent3>
        <a:accent4>
          <a:srgbClr val="000000"/>
        </a:accent4>
        <a:accent5>
          <a:srgbClr val="B8B1AB"/>
        </a:accent5>
        <a:accent6>
          <a:srgbClr val="413973"/>
        </a:accent6>
        <a:hlink>
          <a:srgbClr val="595918"/>
        </a:hlink>
        <a:folHlink>
          <a:srgbClr val="66294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CC99"/>
        </a:lt1>
        <a:dk2>
          <a:srgbClr val="000000"/>
        </a:dk2>
        <a:lt2>
          <a:srgbClr val="666666"/>
        </a:lt2>
        <a:accent1>
          <a:srgbClr val="595918"/>
        </a:accent1>
        <a:accent2>
          <a:srgbClr val="1F5566"/>
        </a:accent2>
        <a:accent3>
          <a:srgbClr val="E2E2CA"/>
        </a:accent3>
        <a:accent4>
          <a:srgbClr val="000000"/>
        </a:accent4>
        <a:accent5>
          <a:srgbClr val="B5B5AB"/>
        </a:accent5>
        <a:accent6>
          <a:srgbClr val="1B4C5C"/>
        </a:accent6>
        <a:hlink>
          <a:srgbClr val="663A1F"/>
        </a:hlink>
        <a:folHlink>
          <a:srgbClr val="56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8C00"/>
        </a:accent1>
        <a:accent2>
          <a:srgbClr val="707039"/>
        </a:accent2>
        <a:accent3>
          <a:srgbClr val="FFFFFF"/>
        </a:accent3>
        <a:accent4>
          <a:srgbClr val="000000"/>
        </a:accent4>
        <a:accent5>
          <a:srgbClr val="C5C5AA"/>
        </a:accent5>
        <a:accent6>
          <a:srgbClr val="656533"/>
        </a:accent6>
        <a:hlink>
          <a:srgbClr val="515100"/>
        </a:hlink>
        <a:folHlink>
          <a:srgbClr val="33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F660A"/>
        </a:accent1>
        <a:accent2>
          <a:srgbClr val="594B12"/>
        </a:accent2>
        <a:accent3>
          <a:srgbClr val="FFFFFF"/>
        </a:accent3>
        <a:accent4>
          <a:srgbClr val="000000"/>
        </a:accent4>
        <a:accent5>
          <a:srgbClr val="B2B8AA"/>
        </a:accent5>
        <a:accent6>
          <a:srgbClr val="50430F"/>
        </a:accent6>
        <a:hlink>
          <a:srgbClr val="145366"/>
        </a:hlink>
        <a:folHlink>
          <a:srgbClr val="66660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4B1F"/>
        </a:accent1>
        <a:accent2>
          <a:srgbClr val="494080"/>
        </a:accent2>
        <a:accent3>
          <a:srgbClr val="FFFFFF"/>
        </a:accent3>
        <a:accent4>
          <a:srgbClr val="000000"/>
        </a:accent4>
        <a:accent5>
          <a:srgbClr val="B8B1AB"/>
        </a:accent5>
        <a:accent6>
          <a:srgbClr val="413973"/>
        </a:accent6>
        <a:hlink>
          <a:srgbClr val="595918"/>
        </a:hlink>
        <a:folHlink>
          <a:srgbClr val="66294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95918"/>
        </a:accent1>
        <a:accent2>
          <a:srgbClr val="1F5566"/>
        </a:accent2>
        <a:accent3>
          <a:srgbClr val="FFFFFF"/>
        </a:accent3>
        <a:accent4>
          <a:srgbClr val="000000"/>
        </a:accent4>
        <a:accent5>
          <a:srgbClr val="B5B5AB"/>
        </a:accent5>
        <a:accent6>
          <a:srgbClr val="1B4C5C"/>
        </a:accent6>
        <a:hlink>
          <a:srgbClr val="663A1F"/>
        </a:hlink>
        <a:folHlink>
          <a:srgbClr val="56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ind_1964_slide</Template>
  <TotalTime>86</TotalTime>
  <Words>192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ind_1964_slide</vt:lpstr>
      <vt:lpstr>1_Default Design</vt:lpstr>
      <vt:lpstr>Reaction Rates</vt:lpstr>
      <vt:lpstr>Reaction Rate Activity</vt:lpstr>
      <vt:lpstr>Slide 3</vt:lpstr>
      <vt:lpstr>Rates of Reaction</vt:lpstr>
      <vt:lpstr>Comparison to miles/hour</vt:lpstr>
      <vt:lpstr>Collision Theory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Reaction Rates</dc:title>
  <dc:creator>Randy</dc:creator>
  <cp:lastModifiedBy>Randy</cp:lastModifiedBy>
  <cp:revision>12</cp:revision>
  <dcterms:created xsi:type="dcterms:W3CDTF">2011-01-29T15:27:58Z</dcterms:created>
  <dcterms:modified xsi:type="dcterms:W3CDTF">2011-01-30T01:30:45Z</dcterms:modified>
</cp:coreProperties>
</file>