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napToGrid="0">
      <p:cViewPr varScale="1">
        <p:scale>
          <a:sx n="65" d="100"/>
          <a:sy n="65" d="100"/>
        </p:scale>
        <p:origin x="-11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DAA93E8-D881-4911-9B8C-A2AEEA08740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D5F4E27-49A3-4B34-BF7A-2BD0715B2E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5CDD8-EFB2-4991-9FD7-8200F571B8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ECF0C-4768-48EB-8C9B-E1DB46F9EC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1680D1A-1CA8-4C0E-B588-DDD7FB4931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97315-3DE8-431C-88D4-919737C2B7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8F0C0-181A-4311-A526-1AE5ABF90B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7B7DA-3852-4809-B8B2-4E85C1B64E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42312-238D-4BFE-AA2F-1B08C47D79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6C852-3255-45BB-9EFF-469FB27D9E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ACC6B7-CADD-47ED-8663-D20894C1E7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95317-B5B9-488E-8162-ECDDA5DA98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33110-F662-428C-B982-EC8A25678E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D51402-9B88-4B00-9FA3-80BFCD532A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C8262-B938-41EB-88C6-18C6E352E0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FEE05-56E2-45BD-A4B8-8F11EDEA69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7E587-B8E8-4478-859F-C3E305C332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0AD29-721E-427E-B976-093B9E07EE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7F7FD2-2E93-4EC6-BC02-F54A1594BB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FD84F-0301-4763-8B3A-BA17B5E43D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CEF2E-1CF8-4ABD-B74B-D2BCB45E03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72B39-C2D0-4B55-A9D5-1E800CAA29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3C19E-BF66-4660-95EC-C218939574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F4C2C42-FF91-49B3-A8F8-B30DF3CC32D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EA07005-70ED-44CB-B9A8-8EEA80E6046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5130" y="261256"/>
            <a:ext cx="8634549" cy="1136469"/>
          </a:xfrm>
        </p:spPr>
        <p:txBody>
          <a:bodyPr/>
          <a:lstStyle/>
          <a:p>
            <a:pPr algn="ctr"/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Molarity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FarSideTarzan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26426" y="1533833"/>
            <a:ext cx="4409249" cy="532416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52697" y="1987621"/>
            <a:ext cx="442888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We all need practice!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17" y="169816"/>
            <a:ext cx="8798106" cy="829809"/>
          </a:xfrm>
        </p:spPr>
        <p:txBody>
          <a:bodyPr/>
          <a:lstStyle/>
          <a:p>
            <a:pPr algn="ctr"/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Molarity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2070" y="1123407"/>
            <a:ext cx="8798106" cy="2298220"/>
          </a:xfrm>
        </p:spPr>
        <p:txBody>
          <a:bodyPr/>
          <a:lstStyle/>
          <a:p>
            <a:r>
              <a:rPr lang="en-US" sz="3200" b="1" dirty="0" err="1" smtClean="0"/>
              <a:t>Molarity</a:t>
            </a:r>
            <a:r>
              <a:rPr lang="en-US" sz="3200" dirty="0" smtClean="0"/>
              <a:t> (M) or </a:t>
            </a:r>
            <a:r>
              <a:rPr lang="en-US" sz="3200" b="1" dirty="0" smtClean="0"/>
              <a:t>molar concentration </a:t>
            </a:r>
            <a:r>
              <a:rPr lang="en-US" sz="3200" dirty="0" smtClean="0"/>
              <a:t>is </a:t>
            </a:r>
            <a:r>
              <a:rPr lang="en-US" sz="3200" dirty="0" smtClean="0"/>
              <a:t>a measure of the </a:t>
            </a:r>
            <a:r>
              <a:rPr lang="en-US" sz="3200" dirty="0" smtClean="0"/>
              <a:t>concentration </a:t>
            </a:r>
            <a:r>
              <a:rPr lang="en-US" sz="3200" dirty="0" smtClean="0"/>
              <a:t>of </a:t>
            </a:r>
            <a:r>
              <a:rPr lang="en-US" sz="3200" dirty="0" smtClean="0"/>
              <a:t>a solute in </a:t>
            </a:r>
            <a:r>
              <a:rPr lang="en-US" sz="3200" dirty="0" smtClean="0"/>
              <a:t>a </a:t>
            </a:r>
            <a:r>
              <a:rPr lang="en-US" sz="3200" dirty="0" smtClean="0"/>
              <a:t>solution.</a:t>
            </a:r>
          </a:p>
          <a:p>
            <a:r>
              <a:rPr lang="en-US" sz="3200" dirty="0" smtClean="0"/>
              <a:t>U</a:t>
            </a:r>
            <a:r>
              <a:rPr lang="en-US" sz="3200" dirty="0" smtClean="0"/>
              <a:t>nit </a:t>
            </a:r>
            <a:r>
              <a:rPr lang="en-US" sz="3200" dirty="0" smtClean="0"/>
              <a:t>for molar concentration </a:t>
            </a:r>
            <a:r>
              <a:rPr lang="en-US" sz="3200" dirty="0" smtClean="0"/>
              <a:t>is </a:t>
            </a:r>
            <a:r>
              <a:rPr lang="en-US" sz="3200" b="1" dirty="0" smtClean="0"/>
              <a:t>mol/L</a:t>
            </a:r>
            <a:r>
              <a:rPr lang="en-US" sz="3200" dirty="0" smtClean="0"/>
              <a:t>.</a:t>
            </a:r>
            <a:endParaRPr lang="en-US" sz="3200" dirty="0" smtClean="0"/>
          </a:p>
          <a:p>
            <a:pPr>
              <a:buNone/>
            </a:pPr>
            <a:endParaRPr lang="en-US" sz="3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875935" y="4572000"/>
            <a:ext cx="598112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Molarity</a:t>
            </a:r>
            <a:r>
              <a:rPr lang="en-US" sz="3200" dirty="0" smtClean="0"/>
              <a:t> (M)= </a:t>
            </a:r>
            <a:r>
              <a:rPr lang="en-US" sz="3200" u="sng" dirty="0" smtClean="0"/>
              <a:t> Moles of Solute </a:t>
            </a:r>
            <a:r>
              <a:rPr lang="en-US" sz="3200" dirty="0" smtClean="0"/>
              <a:t>  </a:t>
            </a:r>
            <a:endParaRPr lang="en-US" sz="3200" u="sng" dirty="0" smtClean="0"/>
          </a:p>
          <a:p>
            <a:r>
              <a:rPr lang="en-US" sz="3200" dirty="0" smtClean="0"/>
              <a:t> </a:t>
            </a:r>
            <a:r>
              <a:rPr lang="en-US" sz="3200" dirty="0" smtClean="0"/>
              <a:t>                     Liters of Solution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olarity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9717" y="115327"/>
            <a:ext cx="8454062" cy="3527526"/>
          </a:xfrm>
          <a:prstGeom prst="rect">
            <a:avLst/>
          </a:prstGeom>
        </p:spPr>
      </p:pic>
      <p:pic>
        <p:nvPicPr>
          <p:cNvPr id="6" name="Picture 5" descr="crm3s5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7579" y="4011407"/>
            <a:ext cx="4524375" cy="2581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7338" y="0"/>
            <a:ext cx="6316662" cy="1622321"/>
          </a:xfrm>
        </p:spPr>
        <p:txBody>
          <a:bodyPr/>
          <a:lstStyle/>
          <a:p>
            <a:r>
              <a:rPr lang="en-US" dirty="0" smtClean="0"/>
              <a:t>What is the </a:t>
            </a:r>
            <a:r>
              <a:rPr lang="en-US" dirty="0" err="1" smtClean="0"/>
              <a:t>molarity</a:t>
            </a:r>
            <a:r>
              <a:rPr lang="en-US" dirty="0" smtClean="0"/>
              <a:t> of a solution that has 0.90g </a:t>
            </a:r>
            <a:r>
              <a:rPr lang="en-US" dirty="0" err="1" smtClean="0"/>
              <a:t>NaCl</a:t>
            </a:r>
            <a:r>
              <a:rPr lang="en-US" dirty="0" smtClean="0"/>
              <a:t> in 100. </a:t>
            </a:r>
            <a:r>
              <a:rPr lang="en-US" dirty="0" err="1" smtClean="0"/>
              <a:t>mL</a:t>
            </a:r>
            <a:r>
              <a:rPr lang="en-US" dirty="0" smtClean="0"/>
              <a:t> solution?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93923" y="2374490"/>
            <a:ext cx="15969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0.90g X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571999" y="2212259"/>
            <a:ext cx="130035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/>
              <a:t>1 mol </a:t>
            </a:r>
          </a:p>
          <a:p>
            <a:r>
              <a:rPr lang="en-US" sz="3200" dirty="0" smtClean="0"/>
              <a:t>  58g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116826" y="1612491"/>
            <a:ext cx="47772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Step 1: Convert  g </a:t>
            </a:r>
            <a:r>
              <a:rPr lang="en-US" sz="3200" dirty="0" smtClean="0">
                <a:solidFill>
                  <a:srgbClr val="7030A0"/>
                </a:solidFill>
                <a:sym typeface="Wingdings" pitchFamily="2" charset="2"/>
              </a:rPr>
              <a:t> mol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45278" y="2394154"/>
            <a:ext cx="23374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0.016 mol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072580" y="3293806"/>
            <a:ext cx="45568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Step 2: Convert </a:t>
            </a:r>
            <a:r>
              <a:rPr lang="en-US" sz="3200" dirty="0" err="1" smtClean="0">
                <a:solidFill>
                  <a:srgbClr val="7030A0"/>
                </a:solidFill>
              </a:rPr>
              <a:t>mL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smtClean="0">
                <a:solidFill>
                  <a:srgbClr val="7030A0"/>
                </a:solidFill>
                <a:sym typeface="Wingdings" pitchFamily="2" charset="2"/>
              </a:rPr>
              <a:t> L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25097" y="4090219"/>
            <a:ext cx="19230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100.mL X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798141" y="3883742"/>
            <a:ext cx="166423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/>
              <a:t>    1 L    </a:t>
            </a:r>
          </a:p>
          <a:p>
            <a:r>
              <a:rPr lang="en-US" sz="3200" dirty="0" smtClean="0"/>
              <a:t>1000mL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6454877" y="4065639"/>
            <a:ext cx="17908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0.100L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121741" y="4980038"/>
            <a:ext cx="54906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Step 3: Use </a:t>
            </a:r>
            <a:r>
              <a:rPr lang="en-US" sz="3200" dirty="0" err="1" smtClean="0">
                <a:solidFill>
                  <a:srgbClr val="7030A0"/>
                </a:solidFill>
              </a:rPr>
              <a:t>Molarity</a:t>
            </a:r>
            <a:r>
              <a:rPr lang="en-US" sz="3200" dirty="0" smtClean="0">
                <a:solidFill>
                  <a:srgbClr val="7030A0"/>
                </a:solidFill>
              </a:rPr>
              <a:t> Formula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77496" y="5569975"/>
            <a:ext cx="221086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/>
              <a:t> 0.016 mol </a:t>
            </a:r>
          </a:p>
          <a:p>
            <a:r>
              <a:rPr lang="en-US" sz="3200" dirty="0" smtClean="0"/>
              <a:t>    0.100L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265174" y="5751871"/>
            <a:ext cx="17908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</a:t>
            </a:r>
            <a:r>
              <a:rPr lang="en-US" sz="3200" b="1" dirty="0" smtClean="0"/>
              <a:t>0.16 M</a:t>
            </a:r>
            <a:endParaRPr lang="en-US" sz="3200" b="1" dirty="0"/>
          </a:p>
        </p:txBody>
      </p:sp>
      <p:pic>
        <p:nvPicPr>
          <p:cNvPr id="18" name="Picture 17" descr="smileys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835" y="1248388"/>
            <a:ext cx="1060195" cy="7278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955" y="274638"/>
            <a:ext cx="8607220" cy="1143000"/>
          </a:xfrm>
        </p:spPr>
        <p:txBody>
          <a:bodyPr/>
          <a:lstStyle/>
          <a:p>
            <a:r>
              <a:rPr lang="en-US" dirty="0" smtClean="0"/>
              <a:t>How many moles of </a:t>
            </a:r>
            <a:r>
              <a:rPr lang="en-US" dirty="0" err="1" smtClean="0"/>
              <a:t>NaOH</a:t>
            </a:r>
            <a:r>
              <a:rPr lang="en-US" dirty="0" smtClean="0"/>
              <a:t> are contained in 200mL of 0.25 M </a:t>
            </a:r>
            <a:r>
              <a:rPr lang="en-US" dirty="0" err="1" smtClean="0"/>
              <a:t>NaOH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61187" y="1843548"/>
            <a:ext cx="880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 =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711677" y="1587911"/>
            <a:ext cx="118654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/>
              <a:t> mol  </a:t>
            </a:r>
          </a:p>
          <a:p>
            <a:r>
              <a:rPr lang="en-US" sz="3200" dirty="0" smtClean="0"/>
              <a:t>   L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880851" y="3161071"/>
            <a:ext cx="17908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0.25 M =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704735" y="2890685"/>
            <a:ext cx="157447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/>
              <a:t> X mol  </a:t>
            </a:r>
          </a:p>
          <a:p>
            <a:r>
              <a:rPr lang="en-US" sz="3200" dirty="0" smtClean="0"/>
              <a:t>   0.2L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885768" y="4478594"/>
            <a:ext cx="25667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 = </a:t>
            </a:r>
            <a:r>
              <a:rPr lang="en-US" sz="3200" b="1" dirty="0" smtClean="0"/>
              <a:t>0.05 mol</a:t>
            </a:r>
            <a:endParaRPr lang="en-US" sz="3200" b="1" dirty="0"/>
          </a:p>
        </p:txBody>
      </p:sp>
      <p:pic>
        <p:nvPicPr>
          <p:cNvPr id="9" name="Picture 8" descr="smileys1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88181" y="5874467"/>
            <a:ext cx="2943225" cy="742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uiExpand="1" build="allAtOnce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955" y="274638"/>
            <a:ext cx="8607220" cy="1143000"/>
          </a:xfrm>
        </p:spPr>
        <p:txBody>
          <a:bodyPr/>
          <a:lstStyle/>
          <a:p>
            <a:r>
              <a:rPr lang="en-US" dirty="0" smtClean="0"/>
              <a:t>How many moles of solute are in 1.5L of 0.70M </a:t>
            </a:r>
            <a:r>
              <a:rPr lang="en-US" dirty="0" err="1" smtClean="0"/>
              <a:t>NaCl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61187" y="1843548"/>
            <a:ext cx="880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 =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711677" y="1587911"/>
            <a:ext cx="118654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/>
              <a:t> mol  </a:t>
            </a:r>
          </a:p>
          <a:p>
            <a:r>
              <a:rPr lang="en-US" sz="3200" dirty="0" smtClean="0"/>
              <a:t>   L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880851" y="3161071"/>
            <a:ext cx="17908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0.70 M =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704735" y="2890685"/>
            <a:ext cx="157447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/>
              <a:t> X mol  </a:t>
            </a:r>
          </a:p>
          <a:p>
            <a:r>
              <a:rPr lang="en-US" sz="3200" dirty="0" smtClean="0"/>
              <a:t>   1.5L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885768" y="4478594"/>
            <a:ext cx="33874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 = </a:t>
            </a:r>
            <a:r>
              <a:rPr lang="en-US" sz="3200" b="1" dirty="0" smtClean="0"/>
              <a:t>1.1 mol </a:t>
            </a:r>
            <a:r>
              <a:rPr lang="en-US" sz="3200" b="1" dirty="0" err="1" smtClean="0"/>
              <a:t>NaCl</a:t>
            </a:r>
            <a:endParaRPr lang="en-US" sz="3200" b="1" dirty="0"/>
          </a:p>
        </p:txBody>
      </p:sp>
      <p:pic>
        <p:nvPicPr>
          <p:cNvPr id="10" name="Picture 9" descr="smiley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99160" y="5069758"/>
            <a:ext cx="2029812" cy="15080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build="allAtOnce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465" y="274638"/>
            <a:ext cx="8695710" cy="1143000"/>
          </a:xfrm>
        </p:spPr>
        <p:txBody>
          <a:bodyPr/>
          <a:lstStyle/>
          <a:p>
            <a:r>
              <a:rPr lang="en-US" sz="4400" dirty="0" smtClean="0"/>
              <a:t>Learning Check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Calculate the </a:t>
            </a:r>
            <a:r>
              <a:rPr lang="en-US" sz="3200" dirty="0" err="1" smtClean="0"/>
              <a:t>molarity</a:t>
            </a:r>
            <a:r>
              <a:rPr lang="en-US" sz="3200" dirty="0" smtClean="0"/>
              <a:t> of a solution containing 400. g CuSO4 in 4.00 L of solution.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	</a:t>
            </a:r>
            <a:r>
              <a:rPr lang="en-US" sz="3200" dirty="0" smtClean="0"/>
              <a:t>0.627 </a:t>
            </a:r>
            <a:r>
              <a:rPr lang="en-US" sz="3200" dirty="0" smtClean="0"/>
              <a:t>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213" y="274638"/>
            <a:ext cx="8680962" cy="1143000"/>
          </a:xfrm>
        </p:spPr>
        <p:txBody>
          <a:bodyPr/>
          <a:lstStyle/>
          <a:p>
            <a:r>
              <a:rPr lang="en-US" sz="4400" dirty="0" smtClean="0"/>
              <a:t>Learning Check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is the </a:t>
            </a:r>
            <a:r>
              <a:rPr lang="en-US" sz="3200" dirty="0" err="1" smtClean="0"/>
              <a:t>molarity</a:t>
            </a:r>
            <a:r>
              <a:rPr lang="en-US" sz="3200" dirty="0" smtClean="0"/>
              <a:t> of a solution containing 20 grams of </a:t>
            </a:r>
            <a:r>
              <a:rPr lang="en-US" sz="3200" dirty="0" err="1" smtClean="0"/>
              <a:t>NaOH</a:t>
            </a:r>
            <a:r>
              <a:rPr lang="en-US" sz="3200" dirty="0" smtClean="0"/>
              <a:t> in 500 milliliters of solution?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	1 </a:t>
            </a:r>
            <a:r>
              <a:rPr lang="en-US" sz="3200" dirty="0" smtClean="0"/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471" y="274638"/>
            <a:ext cx="8754704" cy="1143000"/>
          </a:xfrm>
        </p:spPr>
        <p:txBody>
          <a:bodyPr/>
          <a:lstStyle/>
          <a:p>
            <a:r>
              <a:rPr lang="en-US" sz="4400" dirty="0" smtClean="0"/>
              <a:t>Learning Check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is the </a:t>
            </a:r>
            <a:r>
              <a:rPr lang="en-US" sz="3200" dirty="0" err="1" smtClean="0"/>
              <a:t>molarity</a:t>
            </a:r>
            <a:r>
              <a:rPr lang="en-US" sz="3200" dirty="0" smtClean="0"/>
              <a:t> of a solution of </a:t>
            </a:r>
            <a:r>
              <a:rPr lang="en-US" sz="3200" dirty="0" err="1" smtClean="0"/>
              <a:t>NaOH</a:t>
            </a:r>
            <a:r>
              <a:rPr lang="en-US" sz="3200" dirty="0" smtClean="0"/>
              <a:t> if 2 liters of the solution contain 4 moles of </a:t>
            </a:r>
            <a:r>
              <a:rPr lang="en-US" sz="3200" dirty="0" err="1" smtClean="0"/>
              <a:t>NaOH</a:t>
            </a:r>
            <a:r>
              <a:rPr lang="en-US" sz="3200" dirty="0" smtClean="0"/>
              <a:t>?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		2 </a:t>
            </a:r>
            <a:r>
              <a:rPr lang="en-US" sz="3200" dirty="0" smtClean="0"/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1255_slide">
  <a:themeElements>
    <a:clrScheme name="Office Theme 2">
      <a:dk1>
        <a:srgbClr val="000000"/>
      </a:dk1>
      <a:lt1>
        <a:srgbClr val="FFCC99"/>
      </a:lt1>
      <a:dk2>
        <a:srgbClr val="000000"/>
      </a:dk2>
      <a:lt2>
        <a:srgbClr val="CCCCCC"/>
      </a:lt2>
      <a:accent1>
        <a:srgbClr val="8C3823"/>
      </a:accent1>
      <a:accent2>
        <a:srgbClr val="6E4D00"/>
      </a:accent2>
      <a:accent3>
        <a:srgbClr val="FFE2CA"/>
      </a:accent3>
      <a:accent4>
        <a:srgbClr val="000000"/>
      </a:accent4>
      <a:accent5>
        <a:srgbClr val="C5AEAC"/>
      </a:accent5>
      <a:accent6>
        <a:srgbClr val="634500"/>
      </a:accent6>
      <a:hlink>
        <a:srgbClr val="803100"/>
      </a:hlink>
      <a:folHlink>
        <a:srgbClr val="80003E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8C541C"/>
        </a:accent1>
        <a:accent2>
          <a:srgbClr val="804000"/>
        </a:accent2>
        <a:accent3>
          <a:srgbClr val="FFE2CA"/>
        </a:accent3>
        <a:accent4>
          <a:srgbClr val="000000"/>
        </a:accent4>
        <a:accent5>
          <a:srgbClr val="C5B3AB"/>
        </a:accent5>
        <a:accent6>
          <a:srgbClr val="733900"/>
        </a:accent6>
        <a:hlink>
          <a:srgbClr val="733511"/>
        </a:hlink>
        <a:folHlink>
          <a:srgbClr val="6B2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8C3823"/>
        </a:accent1>
        <a:accent2>
          <a:srgbClr val="6E4D00"/>
        </a:accent2>
        <a:accent3>
          <a:srgbClr val="FFE2CA"/>
        </a:accent3>
        <a:accent4>
          <a:srgbClr val="000000"/>
        </a:accent4>
        <a:accent5>
          <a:srgbClr val="C5AEAC"/>
        </a:accent5>
        <a:accent6>
          <a:srgbClr val="634500"/>
        </a:accent6>
        <a:hlink>
          <a:srgbClr val="803100"/>
        </a:hlink>
        <a:folHlink>
          <a:srgbClr val="8000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146644"/>
        </a:accent1>
        <a:accent2>
          <a:srgbClr val="804000"/>
        </a:accent2>
        <a:accent3>
          <a:srgbClr val="FFE2CA"/>
        </a:accent3>
        <a:accent4>
          <a:srgbClr val="000000"/>
        </a:accent4>
        <a:accent5>
          <a:srgbClr val="AAB8B0"/>
        </a:accent5>
        <a:accent6>
          <a:srgbClr val="733900"/>
        </a:accent6>
        <a:hlink>
          <a:srgbClr val="2F4C1F"/>
        </a:hlink>
        <a:folHlink>
          <a:srgbClr val="3135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2C516E"/>
        </a:accent1>
        <a:accent2>
          <a:srgbClr val="5F661F"/>
        </a:accent2>
        <a:accent3>
          <a:srgbClr val="FFE2CA"/>
        </a:accent3>
        <a:accent4>
          <a:srgbClr val="000000"/>
        </a:accent4>
        <a:accent5>
          <a:srgbClr val="ACB3BA"/>
        </a:accent5>
        <a:accent6>
          <a:srgbClr val="555C1B"/>
        </a:accent6>
        <a:hlink>
          <a:srgbClr val="593156"/>
        </a:hlink>
        <a:folHlink>
          <a:srgbClr val="803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541C"/>
        </a:accent1>
        <a:accent2>
          <a:srgbClr val="804000"/>
        </a:accent2>
        <a:accent3>
          <a:srgbClr val="FFFFFF"/>
        </a:accent3>
        <a:accent4>
          <a:srgbClr val="000000"/>
        </a:accent4>
        <a:accent5>
          <a:srgbClr val="C5B3AB"/>
        </a:accent5>
        <a:accent6>
          <a:srgbClr val="733900"/>
        </a:accent6>
        <a:hlink>
          <a:srgbClr val="733511"/>
        </a:hlink>
        <a:folHlink>
          <a:srgbClr val="6B2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3823"/>
        </a:accent1>
        <a:accent2>
          <a:srgbClr val="6E4D00"/>
        </a:accent2>
        <a:accent3>
          <a:srgbClr val="FFFFFF"/>
        </a:accent3>
        <a:accent4>
          <a:srgbClr val="000000"/>
        </a:accent4>
        <a:accent5>
          <a:srgbClr val="C5AEAC"/>
        </a:accent5>
        <a:accent6>
          <a:srgbClr val="634500"/>
        </a:accent6>
        <a:hlink>
          <a:srgbClr val="803100"/>
        </a:hlink>
        <a:folHlink>
          <a:srgbClr val="8000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46644"/>
        </a:accent1>
        <a:accent2>
          <a:srgbClr val="804000"/>
        </a:accent2>
        <a:accent3>
          <a:srgbClr val="FFFFFF"/>
        </a:accent3>
        <a:accent4>
          <a:srgbClr val="000000"/>
        </a:accent4>
        <a:accent5>
          <a:srgbClr val="AAB8B0"/>
        </a:accent5>
        <a:accent6>
          <a:srgbClr val="733900"/>
        </a:accent6>
        <a:hlink>
          <a:srgbClr val="2F4C1F"/>
        </a:hlink>
        <a:folHlink>
          <a:srgbClr val="3135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C516E"/>
        </a:accent1>
        <a:accent2>
          <a:srgbClr val="5F661F"/>
        </a:accent2>
        <a:accent3>
          <a:srgbClr val="FFFFFF"/>
        </a:accent3>
        <a:accent4>
          <a:srgbClr val="000000"/>
        </a:accent4>
        <a:accent5>
          <a:srgbClr val="ACB3BA"/>
        </a:accent5>
        <a:accent6>
          <a:srgbClr val="555C1B"/>
        </a:accent6>
        <a:hlink>
          <a:srgbClr val="593156"/>
        </a:hlink>
        <a:folHlink>
          <a:srgbClr val="8031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CC99"/>
      </a:lt1>
      <a:dk2>
        <a:srgbClr val="000000"/>
      </a:dk2>
      <a:lt2>
        <a:srgbClr val="CCCCCC"/>
      </a:lt2>
      <a:accent1>
        <a:srgbClr val="8C3823"/>
      </a:accent1>
      <a:accent2>
        <a:srgbClr val="6E4D00"/>
      </a:accent2>
      <a:accent3>
        <a:srgbClr val="FFE2CA"/>
      </a:accent3>
      <a:accent4>
        <a:srgbClr val="000000"/>
      </a:accent4>
      <a:accent5>
        <a:srgbClr val="C5AEAC"/>
      </a:accent5>
      <a:accent6>
        <a:srgbClr val="634500"/>
      </a:accent6>
      <a:hlink>
        <a:srgbClr val="803100"/>
      </a:hlink>
      <a:folHlink>
        <a:srgbClr val="80003E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8C541C"/>
        </a:accent1>
        <a:accent2>
          <a:srgbClr val="804000"/>
        </a:accent2>
        <a:accent3>
          <a:srgbClr val="FFE2CA"/>
        </a:accent3>
        <a:accent4>
          <a:srgbClr val="000000"/>
        </a:accent4>
        <a:accent5>
          <a:srgbClr val="C5B3AB"/>
        </a:accent5>
        <a:accent6>
          <a:srgbClr val="733900"/>
        </a:accent6>
        <a:hlink>
          <a:srgbClr val="733511"/>
        </a:hlink>
        <a:folHlink>
          <a:srgbClr val="6B2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8C3823"/>
        </a:accent1>
        <a:accent2>
          <a:srgbClr val="6E4D00"/>
        </a:accent2>
        <a:accent3>
          <a:srgbClr val="FFE2CA"/>
        </a:accent3>
        <a:accent4>
          <a:srgbClr val="000000"/>
        </a:accent4>
        <a:accent5>
          <a:srgbClr val="C5AEAC"/>
        </a:accent5>
        <a:accent6>
          <a:srgbClr val="634500"/>
        </a:accent6>
        <a:hlink>
          <a:srgbClr val="803100"/>
        </a:hlink>
        <a:folHlink>
          <a:srgbClr val="8000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146644"/>
        </a:accent1>
        <a:accent2>
          <a:srgbClr val="804000"/>
        </a:accent2>
        <a:accent3>
          <a:srgbClr val="FFE2CA"/>
        </a:accent3>
        <a:accent4>
          <a:srgbClr val="000000"/>
        </a:accent4>
        <a:accent5>
          <a:srgbClr val="AAB8B0"/>
        </a:accent5>
        <a:accent6>
          <a:srgbClr val="733900"/>
        </a:accent6>
        <a:hlink>
          <a:srgbClr val="2F4C1F"/>
        </a:hlink>
        <a:folHlink>
          <a:srgbClr val="3135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2C516E"/>
        </a:accent1>
        <a:accent2>
          <a:srgbClr val="5F661F"/>
        </a:accent2>
        <a:accent3>
          <a:srgbClr val="FFE2CA"/>
        </a:accent3>
        <a:accent4>
          <a:srgbClr val="000000"/>
        </a:accent4>
        <a:accent5>
          <a:srgbClr val="ACB3BA"/>
        </a:accent5>
        <a:accent6>
          <a:srgbClr val="555C1B"/>
        </a:accent6>
        <a:hlink>
          <a:srgbClr val="593156"/>
        </a:hlink>
        <a:folHlink>
          <a:srgbClr val="803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541C"/>
        </a:accent1>
        <a:accent2>
          <a:srgbClr val="804000"/>
        </a:accent2>
        <a:accent3>
          <a:srgbClr val="FFFFFF"/>
        </a:accent3>
        <a:accent4>
          <a:srgbClr val="000000"/>
        </a:accent4>
        <a:accent5>
          <a:srgbClr val="C5B3AB"/>
        </a:accent5>
        <a:accent6>
          <a:srgbClr val="733900"/>
        </a:accent6>
        <a:hlink>
          <a:srgbClr val="733511"/>
        </a:hlink>
        <a:folHlink>
          <a:srgbClr val="6B2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3823"/>
        </a:accent1>
        <a:accent2>
          <a:srgbClr val="6E4D00"/>
        </a:accent2>
        <a:accent3>
          <a:srgbClr val="FFFFFF"/>
        </a:accent3>
        <a:accent4>
          <a:srgbClr val="000000"/>
        </a:accent4>
        <a:accent5>
          <a:srgbClr val="C5AEAC"/>
        </a:accent5>
        <a:accent6>
          <a:srgbClr val="634500"/>
        </a:accent6>
        <a:hlink>
          <a:srgbClr val="803100"/>
        </a:hlink>
        <a:folHlink>
          <a:srgbClr val="8000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46644"/>
        </a:accent1>
        <a:accent2>
          <a:srgbClr val="804000"/>
        </a:accent2>
        <a:accent3>
          <a:srgbClr val="FFFFFF"/>
        </a:accent3>
        <a:accent4>
          <a:srgbClr val="000000"/>
        </a:accent4>
        <a:accent5>
          <a:srgbClr val="AAB8B0"/>
        </a:accent5>
        <a:accent6>
          <a:srgbClr val="733900"/>
        </a:accent6>
        <a:hlink>
          <a:srgbClr val="2F4C1F"/>
        </a:hlink>
        <a:folHlink>
          <a:srgbClr val="3135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C516E"/>
        </a:accent1>
        <a:accent2>
          <a:srgbClr val="5F661F"/>
        </a:accent2>
        <a:accent3>
          <a:srgbClr val="FFFFFF"/>
        </a:accent3>
        <a:accent4>
          <a:srgbClr val="000000"/>
        </a:accent4>
        <a:accent5>
          <a:srgbClr val="ACB3BA"/>
        </a:accent5>
        <a:accent6>
          <a:srgbClr val="555C1B"/>
        </a:accent6>
        <a:hlink>
          <a:srgbClr val="593156"/>
        </a:hlink>
        <a:folHlink>
          <a:srgbClr val="8031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ind_1255_slide</Template>
  <TotalTime>577</TotalTime>
  <Words>232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ind_1255_slide</vt:lpstr>
      <vt:lpstr>1_Default Design</vt:lpstr>
      <vt:lpstr>Molarity</vt:lpstr>
      <vt:lpstr>Molarity</vt:lpstr>
      <vt:lpstr>Slide 3</vt:lpstr>
      <vt:lpstr>What is the molarity of a solution that has 0.90g NaCl in 100. mL solution?</vt:lpstr>
      <vt:lpstr>How many moles of NaOH are contained in 200mL of 0.25 M NaOH?</vt:lpstr>
      <vt:lpstr>How many moles of solute are in 1.5L of 0.70M NaCl?</vt:lpstr>
      <vt:lpstr>Learning Check</vt:lpstr>
      <vt:lpstr>Learning Check</vt:lpstr>
      <vt:lpstr>Learning Check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Randy</dc:creator>
  <cp:lastModifiedBy>Randy</cp:lastModifiedBy>
  <cp:revision>80</cp:revision>
  <dcterms:created xsi:type="dcterms:W3CDTF">2011-01-18T23:42:28Z</dcterms:created>
  <dcterms:modified xsi:type="dcterms:W3CDTF">2011-01-23T16:01:13Z</dcterms:modified>
</cp:coreProperties>
</file>