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7828" y="235132"/>
            <a:ext cx="7916091" cy="18288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Molecular Formulas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alvinAndHobbesDoingItBad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335" y="2791369"/>
            <a:ext cx="8735784" cy="2708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533535" y="3878826"/>
            <a:ext cx="2168013" cy="1106129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71303" y="1710813"/>
            <a:ext cx="2551471" cy="1991032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1226" y="5102942"/>
            <a:ext cx="4336026" cy="1076632"/>
          </a:xfrm>
          <a:prstGeom prst="rect">
            <a:avLst/>
          </a:prstGeom>
          <a:solidFill>
            <a:schemeClr val="bg1">
              <a:lumMod val="50000"/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5974" y="1696065"/>
            <a:ext cx="5973096" cy="322989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0"/>
            <a:ext cx="8731046" cy="1607574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What is the molecular formula for a substance with </a:t>
            </a:r>
            <a:r>
              <a:rPr lang="en-US" sz="3200" u="sng" dirty="0" smtClean="0"/>
              <a:t>65.45% C</a:t>
            </a:r>
            <a:r>
              <a:rPr lang="en-US" sz="3200" dirty="0" smtClean="0"/>
              <a:t>, </a:t>
            </a:r>
            <a:r>
              <a:rPr lang="en-US" sz="3200" u="sng" dirty="0" smtClean="0"/>
              <a:t>5.45% H</a:t>
            </a:r>
            <a:r>
              <a:rPr lang="en-US" sz="3200" dirty="0" smtClean="0"/>
              <a:t>, </a:t>
            </a:r>
            <a:r>
              <a:rPr lang="en-US" sz="3200" u="sng" dirty="0" smtClean="0"/>
              <a:t>29.09% O</a:t>
            </a:r>
            <a:r>
              <a:rPr lang="en-US" sz="3200" dirty="0" smtClean="0"/>
              <a:t> with a </a:t>
            </a:r>
            <a:r>
              <a:rPr lang="en-US" sz="3200" u="sng" dirty="0" smtClean="0"/>
              <a:t>molar mass of 110g/mol</a:t>
            </a:r>
            <a:r>
              <a:rPr lang="en-US" sz="3200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961" y="2005782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65.45g C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68012" y="203527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66220" y="1814052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 12g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87098" y="1961535"/>
            <a:ext cx="2520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5.45 mol 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4631" y="4016478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29.09g 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3794" y="2989009"/>
            <a:ext cx="161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5.45g 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66451" y="305783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18851" y="409513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408904" y="2866101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  1g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7058" y="3873910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 16g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62518" y="3986980"/>
            <a:ext cx="2542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1.82 mol O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549446" y="2989005"/>
            <a:ext cx="2520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5.45 mol H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09716" y="5132439"/>
            <a:ext cx="35557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	     H		O</a:t>
            </a:r>
          </a:p>
          <a:p>
            <a:endParaRPr lang="en-US" sz="3200" dirty="0" smtClean="0"/>
          </a:p>
          <a:p>
            <a:r>
              <a:rPr lang="en-US" sz="3200" dirty="0" smtClean="0"/>
              <a:t>Empirical =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3007" y="5157016"/>
            <a:ext cx="981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5.45</a:t>
            </a:r>
          </a:p>
          <a:p>
            <a:r>
              <a:rPr lang="en-US" sz="3200" dirty="0" smtClean="0"/>
              <a:t>1.82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8516" y="5176681"/>
            <a:ext cx="981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5.45</a:t>
            </a:r>
          </a:p>
          <a:p>
            <a:r>
              <a:rPr lang="en-US" sz="3200" dirty="0" smtClean="0"/>
              <a:t>1.82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5171765"/>
            <a:ext cx="981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1.82</a:t>
            </a:r>
          </a:p>
          <a:p>
            <a:r>
              <a:rPr lang="en-US" sz="3200" dirty="0" smtClean="0"/>
              <a:t>1.82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1696064"/>
            <a:ext cx="486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</a:p>
          <a:p>
            <a:r>
              <a:rPr lang="en-US" sz="3200" dirty="0" smtClean="0"/>
              <a:t>H</a:t>
            </a:r>
          </a:p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818670" y="1698736"/>
            <a:ext cx="23253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3X12=36</a:t>
            </a:r>
          </a:p>
          <a:p>
            <a:r>
              <a:rPr lang="en-US" sz="3200" dirty="0" smtClean="0"/>
              <a:t>3X1=     3</a:t>
            </a:r>
          </a:p>
          <a:p>
            <a:r>
              <a:rPr lang="en-US" sz="3200" dirty="0" smtClean="0"/>
              <a:t>1X16= </a:t>
            </a:r>
            <a:r>
              <a:rPr lang="en-US" sz="3200" u="sng" dirty="0" smtClean="0"/>
              <a:t>16</a:t>
            </a:r>
          </a:p>
          <a:p>
            <a:r>
              <a:rPr lang="en-US" sz="3200" dirty="0" smtClean="0"/>
              <a:t>	    55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36774" y="3908322"/>
            <a:ext cx="867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110</a:t>
            </a:r>
          </a:p>
          <a:p>
            <a:r>
              <a:rPr lang="en-US" sz="3200" dirty="0" smtClean="0"/>
              <a:t> 55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542891" y="4070555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2X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763730" y="5471653"/>
            <a:ext cx="438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Molecular = 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en-US" sz="4000" baseline="-25000" dirty="0" smtClean="0">
                <a:solidFill>
                  <a:srgbClr val="FF0000"/>
                </a:solidFill>
              </a:rPr>
              <a:t>6</a:t>
            </a:r>
            <a:r>
              <a:rPr lang="en-US" sz="4000" dirty="0" smtClean="0">
                <a:solidFill>
                  <a:srgbClr val="FF0000"/>
                </a:solidFill>
              </a:rPr>
              <a:t>H</a:t>
            </a:r>
            <a:r>
              <a:rPr lang="en-US" sz="4000" baseline="-25000" dirty="0" smtClean="0">
                <a:solidFill>
                  <a:srgbClr val="FF0000"/>
                </a:solidFill>
              </a:rPr>
              <a:t>6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endParaRPr lang="en-US" sz="4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64077" y="6430297"/>
            <a:ext cx="85540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7" grpId="0" animBg="1"/>
      <p:bldP spid="26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6859" y="645458"/>
            <a:ext cx="2124635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% composition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0" y="0"/>
            <a:ext cx="8226425" cy="750664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Flowchart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250576" y="1653989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740" y="2380128"/>
            <a:ext cx="2383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Assume100g </a:t>
            </a:r>
          </a:p>
          <a:p>
            <a:pPr algn="ctr"/>
            <a:r>
              <a:rPr lang="en-US" sz="2800" dirty="0" smtClean="0"/>
              <a:t>sample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1255058" y="3339354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153" y="4240304"/>
            <a:ext cx="2487706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Grams of each element</a:t>
            </a:r>
            <a:endParaRPr lang="en-US" sz="2800" dirty="0"/>
          </a:p>
        </p:txBody>
      </p:sp>
      <p:sp>
        <p:nvSpPr>
          <p:cNvPr id="11" name="Down Arrow 10"/>
          <p:cNvSpPr/>
          <p:nvPr/>
        </p:nvSpPr>
        <p:spPr>
          <a:xfrm>
            <a:off x="1259541" y="5266766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065838"/>
            <a:ext cx="330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Use atomic weights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3509684" y="5970495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86518" y="5777751"/>
            <a:ext cx="2487706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moles of each element</a:t>
            </a:r>
            <a:endParaRPr lang="en-US" sz="28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5217459" y="4894730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>
            <a:off x="5208493" y="3621743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98061" y="4362544"/>
            <a:ext cx="3365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Calculate mole ratio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074460" y="2613209"/>
            <a:ext cx="2487706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Empirical Formula</a:t>
            </a:r>
            <a:endParaRPr lang="en-US" sz="2800" dirty="0"/>
          </a:p>
        </p:txBody>
      </p:sp>
      <p:sp>
        <p:nvSpPr>
          <p:cNvPr id="22" name="Down Arrow 21"/>
          <p:cNvSpPr/>
          <p:nvPr/>
        </p:nvSpPr>
        <p:spPr>
          <a:xfrm rot="16200000">
            <a:off x="6360722" y="779033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96482" y="700525"/>
            <a:ext cx="1319348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factor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6997080" y="678755"/>
            <a:ext cx="1985555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Molecular</a:t>
            </a:r>
          </a:p>
          <a:p>
            <a:pPr algn="ctr"/>
            <a:r>
              <a:rPr lang="en-US" sz="2800" dirty="0" smtClean="0"/>
              <a:t>Formula</a:t>
            </a:r>
            <a:endParaRPr lang="en-US" sz="2800" dirty="0"/>
          </a:p>
        </p:txBody>
      </p:sp>
      <p:sp>
        <p:nvSpPr>
          <p:cNvPr id="27" name="Down Arrow 26"/>
          <p:cNvSpPr/>
          <p:nvPr/>
        </p:nvSpPr>
        <p:spPr>
          <a:xfrm rot="10800000">
            <a:off x="5186080" y="1703296"/>
            <a:ext cx="349624" cy="79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F6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2" grpId="0"/>
      <p:bldP spid="14" grpId="0" animBg="1"/>
      <p:bldP spid="18" grpId="0"/>
      <p:bldP spid="19" grpId="0" animBg="1"/>
      <p:bldP spid="23" grpId="0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0"/>
            <a:ext cx="8731046" cy="1607574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Learning Check:</a:t>
            </a:r>
          </a:p>
          <a:p>
            <a:pPr>
              <a:buNone/>
            </a:pPr>
            <a:r>
              <a:rPr lang="en-US" sz="3200" dirty="0" smtClean="0"/>
              <a:t>Substance is 46.68% N and 53.32% O.</a:t>
            </a:r>
          </a:p>
          <a:p>
            <a:pPr>
              <a:buNone/>
            </a:pPr>
            <a:r>
              <a:rPr lang="en-US" sz="3200" dirty="0" smtClean="0"/>
              <a:t>Molar mass = 90.01g/mol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638" y="2984091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53.32g 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6813" y="1868132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46.68g 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36954" y="1951703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9857" y="306274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4659" y="1774721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  14g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2310" y="2871019"/>
            <a:ext cx="118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 16g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62518" y="3072580"/>
            <a:ext cx="2542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3.33 mol O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1927121"/>
            <a:ext cx="2520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3.33 mol 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0724" y="3937819"/>
            <a:ext cx="19960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	     O</a:t>
            </a:r>
          </a:p>
          <a:p>
            <a:endParaRPr lang="en-US" sz="3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88258" y="4036139"/>
            <a:ext cx="981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3.33</a:t>
            </a:r>
          </a:p>
          <a:p>
            <a:r>
              <a:rPr lang="en-US" sz="3200" dirty="0" smtClean="0"/>
              <a:t>3.33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168012" y="4026307"/>
            <a:ext cx="981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3.33</a:t>
            </a:r>
          </a:p>
          <a:p>
            <a:r>
              <a:rPr lang="en-US" sz="3200" dirty="0" smtClean="0"/>
              <a:t>3.33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3961" y="5265174"/>
            <a:ext cx="486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</a:p>
          <a:p>
            <a:r>
              <a:rPr lang="en-US" sz="3200" dirty="0" smtClean="0"/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4567" y="5288340"/>
            <a:ext cx="2325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1X14= 14</a:t>
            </a:r>
          </a:p>
          <a:p>
            <a:r>
              <a:rPr lang="en-US" sz="3200" dirty="0" smtClean="0"/>
              <a:t>1X16= </a:t>
            </a:r>
            <a:r>
              <a:rPr lang="en-US" sz="3200" u="sng" dirty="0" smtClean="0"/>
              <a:t>16</a:t>
            </a:r>
          </a:p>
          <a:p>
            <a:r>
              <a:rPr lang="en-US" sz="3200" dirty="0" smtClean="0"/>
              <a:t>	    30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465871" y="5427406"/>
            <a:ext cx="6399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90</a:t>
            </a:r>
          </a:p>
          <a:p>
            <a:r>
              <a:rPr lang="en-US" sz="3200" dirty="0" smtClean="0"/>
              <a:t>30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136013" y="5648633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3X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456906" y="4999704"/>
            <a:ext cx="438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Molecular = </a:t>
            </a:r>
            <a:r>
              <a:rPr lang="en-US" sz="4000" dirty="0" smtClean="0">
                <a:solidFill>
                  <a:srgbClr val="FF0000"/>
                </a:solidFill>
              </a:rPr>
              <a:t>N</a:t>
            </a:r>
            <a:r>
              <a:rPr lang="en-US" sz="4000" baseline="-25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baseline="-25000" dirty="0" smtClean="0">
                <a:solidFill>
                  <a:srgbClr val="FF0000"/>
                </a:solidFill>
              </a:rPr>
              <a:t>3</a:t>
            </a:r>
            <a:endParaRPr lang="en-US" sz="4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44645" y="4513006"/>
            <a:ext cx="85540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03289" y="4247536"/>
            <a:ext cx="1091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235974" y="1814051"/>
            <a:ext cx="5958349" cy="2123767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47884" y="5456904"/>
            <a:ext cx="1917290" cy="1047135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8879" y="5294671"/>
            <a:ext cx="2546554" cy="1563329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0388" y="4011562"/>
            <a:ext cx="4763729" cy="111104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1" grpId="0"/>
      <p:bldP spid="24" grpId="0"/>
      <p:bldP spid="25" grpId="0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7.5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To the nearest whole number what is the percent by mass of water in </a:t>
            </a:r>
            <a:r>
              <a:rPr lang="en-US" sz="3200" dirty="0" err="1" smtClean="0"/>
              <a:t>Ba</a:t>
            </a:r>
            <a:r>
              <a:rPr lang="en-US" sz="3200" dirty="0" smtClean="0"/>
              <a:t>(OH)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·8H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7.6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Find the empirical formula of the following compounds: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0</a:t>
            </a:r>
            <a:r>
              <a:rPr lang="en-US" sz="3200" baseline="-25000" dirty="0" smtClean="0"/>
              <a:t>2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7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7.7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Find the empirical formula of the following compounds that contain: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75% C, 25% H</a:t>
            </a:r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r>
              <a:rPr lang="en-US" sz="3200" dirty="0" smtClean="0"/>
              <a:t>40% Ca, 12% C, 48%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7.8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Find the empirical formula for the following compounds that contain: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1.8g Ca, 3.2g </a:t>
            </a:r>
            <a:r>
              <a:rPr lang="en-US" sz="3200" dirty="0" err="1" smtClean="0"/>
              <a:t>Cl</a:t>
            </a:r>
            <a:endParaRPr lang="en-US" sz="3200" dirty="0" smtClean="0"/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endParaRPr lang="en-US" sz="3200" dirty="0" smtClean="0"/>
          </a:p>
          <a:p>
            <a:pPr marL="971550" lvl="1" indent="-514350">
              <a:buAutoNum type="alphaLcPeriod"/>
            </a:pPr>
            <a:r>
              <a:rPr lang="en-US" sz="3200" dirty="0" smtClean="0"/>
              <a:t>8.8g Cs, 2.35g </a:t>
            </a:r>
            <a:r>
              <a:rPr lang="en-US" sz="3200" dirty="0" err="1" smtClean="0"/>
              <a:t>Cl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7030A0"/>
                </a:solidFill>
              </a:rPr>
              <a:t>Empirical formulas</a:t>
            </a:r>
            <a:r>
              <a:rPr lang="en-US" sz="3200" dirty="0" smtClean="0"/>
              <a:t> give the </a:t>
            </a:r>
            <a:r>
              <a:rPr lang="en-US" sz="3200" i="1" dirty="0" smtClean="0"/>
              <a:t>lowest whole number ratio</a:t>
            </a:r>
            <a:r>
              <a:rPr lang="en-US" sz="3200" dirty="0" smtClean="0"/>
              <a:t> of the atoms in a compound.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u="sng" dirty="0" smtClean="0">
                <a:solidFill>
                  <a:srgbClr val="FF0000"/>
                </a:solidFill>
              </a:rPr>
              <a:t>Molecular formulas</a:t>
            </a:r>
            <a:r>
              <a:rPr lang="en-US" sz="3200" dirty="0" smtClean="0"/>
              <a:t> gives the </a:t>
            </a:r>
            <a:r>
              <a:rPr lang="en-US" sz="3200" i="1" dirty="0" smtClean="0"/>
              <a:t>exact composition</a:t>
            </a:r>
            <a:r>
              <a:rPr lang="en-US" sz="3200" dirty="0" smtClean="0"/>
              <a:t> of one molecule.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  <a:endParaRPr lang="en-US" sz="3200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1026" name="Picture 2" descr="C:\Documents and Settings\stc\Local Settings\Temporary Internet Files\Content.IE5\HW4UB191\MM90033699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5" descr="P07Formu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0550" y="4378759"/>
            <a:ext cx="3429000" cy="2479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445342"/>
            <a:ext cx="8760542" cy="5220929"/>
          </a:xfrm>
        </p:spPr>
        <p:txBody>
          <a:bodyPr/>
          <a:lstStyle/>
          <a:p>
            <a:r>
              <a:rPr lang="en-US" dirty="0" smtClean="0"/>
              <a:t>Given that a certain compound is 69.58% </a:t>
            </a:r>
            <a:r>
              <a:rPr lang="en-US" dirty="0" err="1" smtClean="0"/>
              <a:t>Ba</a:t>
            </a:r>
            <a:r>
              <a:rPr lang="en-US" dirty="0" smtClean="0"/>
              <a:t>, 6.090% C and 24.32% O, calculate the empirical formula of this compound.</a:t>
            </a:r>
          </a:p>
          <a:p>
            <a:r>
              <a:rPr lang="en-US" dirty="0" smtClean="0"/>
              <a:t>Assume that you have 100.00 g of the compound:</a:t>
            </a:r>
          </a:p>
          <a:p>
            <a:pPr>
              <a:buNone/>
            </a:pPr>
            <a:r>
              <a:rPr lang="en-US" dirty="0" smtClean="0"/>
              <a:t>		69.58%  </a:t>
            </a:r>
            <a:r>
              <a:rPr lang="en-US" dirty="0" err="1" smtClean="0"/>
              <a:t>Ba</a:t>
            </a:r>
            <a:r>
              <a:rPr lang="en-US" dirty="0" smtClean="0"/>
              <a:t>  =  69.58 g </a:t>
            </a:r>
            <a:r>
              <a:rPr lang="en-US" dirty="0" err="1" smtClean="0"/>
              <a:t>Ba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6.090% C  =   6.090 g C</a:t>
            </a:r>
          </a:p>
          <a:p>
            <a:pPr>
              <a:buNone/>
            </a:pPr>
            <a:r>
              <a:rPr lang="en-US" dirty="0" smtClean="0"/>
              <a:t>		24.32% O  =   24.32 g O</a:t>
            </a:r>
          </a:p>
          <a:p>
            <a:r>
              <a:rPr lang="en-US" dirty="0" smtClean="0"/>
              <a:t>Convert the mass of each element to moles of that element: </a:t>
            </a:r>
            <a:r>
              <a:rPr lang="en-US" dirty="0" err="1" smtClean="0"/>
              <a:t>Ba</a:t>
            </a:r>
            <a:r>
              <a:rPr lang="en-US" dirty="0" smtClean="0"/>
              <a:t>  =  (69.58 g </a:t>
            </a:r>
            <a:r>
              <a:rPr lang="en-US" dirty="0" err="1" smtClean="0"/>
              <a:t>Ba</a:t>
            </a:r>
            <a:r>
              <a:rPr lang="en-US" dirty="0" smtClean="0"/>
              <a:t>)(1 mol </a:t>
            </a:r>
            <a:r>
              <a:rPr lang="en-US" dirty="0" err="1" smtClean="0"/>
              <a:t>Ba</a:t>
            </a:r>
            <a:r>
              <a:rPr lang="en-US" dirty="0" smtClean="0"/>
              <a:t>/137.3 g </a:t>
            </a:r>
            <a:r>
              <a:rPr lang="en-US" dirty="0" err="1" smtClean="0"/>
              <a:t>Ba</a:t>
            </a:r>
            <a:r>
              <a:rPr lang="en-US" dirty="0" smtClean="0"/>
              <a:t>)  =  0.5068 mol </a:t>
            </a:r>
            <a:r>
              <a:rPr lang="en-US" dirty="0" err="1" smtClean="0"/>
              <a:t>Ba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  =   (6.090 g C)(1 mol C/12.01 g C)  =   0.5071 mol C</a:t>
            </a:r>
            <a:br>
              <a:rPr lang="en-US" dirty="0" smtClean="0"/>
            </a:br>
            <a:r>
              <a:rPr lang="en-US" dirty="0" smtClean="0"/>
              <a:t>O  =   (24.32 g O)(1 mol O/16.00 g O)  =   1.520 mol O</a:t>
            </a:r>
          </a:p>
          <a:p>
            <a:r>
              <a:rPr lang="en-US" dirty="0" smtClean="0"/>
              <a:t>Divide through each value by the smallest number of moles to get a 1 : 1.001 : 2.999 ratio, which rounds of nicely to give the formula </a:t>
            </a:r>
            <a:r>
              <a:rPr lang="en-US" dirty="0" smtClean="0">
                <a:solidFill>
                  <a:srgbClr val="FF0000"/>
                </a:solidFill>
              </a:rPr>
              <a:t>BaCO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477" y="-280219"/>
            <a:ext cx="8745794" cy="2005782"/>
          </a:xfrm>
        </p:spPr>
        <p:txBody>
          <a:bodyPr/>
          <a:lstStyle/>
          <a:p>
            <a:r>
              <a:rPr lang="en-US" b="1" dirty="0" smtClean="0"/>
              <a:t>Empirical formulas can be calculated using experimental data: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1873044"/>
            <a:ext cx="8686800" cy="474898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– find the empirical formula using % composition as described in previous slide.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– find the </a:t>
            </a:r>
            <a:r>
              <a:rPr lang="en-US" sz="3200" dirty="0" smtClean="0"/>
              <a:t>formula mass from the empirical </a:t>
            </a:r>
            <a:r>
              <a:rPr lang="en-US" sz="3200" dirty="0" smtClean="0"/>
              <a:t>formula.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– divide the molar mass (molecular mass) by the </a:t>
            </a:r>
            <a:r>
              <a:rPr lang="en-US" sz="3200" smtClean="0"/>
              <a:t>formula mass.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– multiply each of the subscripts in the empirical formula by the answer in step 3.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0865" y="658096"/>
            <a:ext cx="8226425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Molecular Formulas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stc\Local Settings\Temporary Internet Files\Content.IE5\HW4UB191\MM90035671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53" y="575955"/>
            <a:ext cx="952500" cy="809625"/>
          </a:xfrm>
          <a:prstGeom prst="rect">
            <a:avLst/>
          </a:prstGeom>
          <a:noFill/>
        </p:spPr>
      </p:pic>
      <p:pic>
        <p:nvPicPr>
          <p:cNvPr id="2051" name="Picture 3" descr="C:\Documents and Settings\stc\Local Settings\Temporary Internet Files\Content.IE5\OB5PYKCF\MM90039571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5966" y="435077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600200"/>
            <a:ext cx="8775290" cy="505132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Oxalic acid has empirical formula HCO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molar mass of 90g.  What is the molecular formula?</a:t>
            </a:r>
          </a:p>
          <a:p>
            <a:pPr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– formula mass of HCO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							</a:t>
            </a:r>
            <a:r>
              <a:rPr lang="en-US" sz="3200" dirty="0" smtClean="0">
                <a:solidFill>
                  <a:srgbClr val="FF0000"/>
                </a:solidFill>
              </a:rPr>
              <a:t>45g</a:t>
            </a:r>
          </a:p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– divide molar mass by formula mass: </a:t>
            </a:r>
          </a:p>
          <a:p>
            <a:pPr>
              <a:buNone/>
            </a:pPr>
            <a:r>
              <a:rPr lang="en-US" sz="3200" dirty="0" smtClean="0"/>
              <a:t>							</a:t>
            </a:r>
            <a:r>
              <a:rPr lang="en-US" sz="3200" dirty="0" smtClean="0">
                <a:solidFill>
                  <a:srgbClr val="FF0000"/>
                </a:solidFill>
              </a:rPr>
              <a:t>90g/45g = 2</a:t>
            </a:r>
          </a:p>
          <a:p>
            <a:pPr>
              <a:buNone/>
            </a:pPr>
            <a:r>
              <a:rPr lang="en-US" sz="3200" dirty="0" smtClean="0"/>
              <a:t>Answer – molecular formula is 2X the empirical formula so HCO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baseline="-250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7755" y="6032090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546</TotalTime>
  <Words>434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ind_2460_slide</vt:lpstr>
      <vt:lpstr>1_Default Design</vt:lpstr>
      <vt:lpstr>Finding Molecular Formulas</vt:lpstr>
      <vt:lpstr>HW – Ques. 7.5</vt:lpstr>
      <vt:lpstr>HW – Ques. 7.6</vt:lpstr>
      <vt:lpstr>HW – Ques. 7.7</vt:lpstr>
      <vt:lpstr>HW – Ques. 7.8</vt:lpstr>
      <vt:lpstr>Review</vt:lpstr>
      <vt:lpstr>Empirical formulas can be calculated using experimental data: </vt:lpstr>
      <vt:lpstr>Finding Molecular Formulas</vt:lpstr>
      <vt:lpstr>Molecular Formula</vt:lpstr>
      <vt:lpstr>Slide 10</vt:lpstr>
      <vt:lpstr>Flowchart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68</cp:revision>
  <dcterms:created xsi:type="dcterms:W3CDTF">2010-12-28T22:19:07Z</dcterms:created>
  <dcterms:modified xsi:type="dcterms:W3CDTF">2011-01-01T16:52:38Z</dcterms:modified>
</cp:coreProperties>
</file>