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62" r:id="rId4"/>
    <p:sldId id="263" r:id="rId5"/>
    <p:sldId id="265" r:id="rId6"/>
    <p:sldId id="266" r:id="rId7"/>
    <p:sldId id="269" r:id="rId8"/>
    <p:sldId id="273" r:id="rId9"/>
    <p:sldId id="276" r:id="rId10"/>
    <p:sldId id="277" r:id="rId11"/>
    <p:sldId id="278" r:id="rId12"/>
    <p:sldId id="279" r:id="rId13"/>
    <p:sldId id="280" r:id="rId14"/>
    <p:sldId id="281" r:id="rId15"/>
    <p:sldId id="282" r:id="rId16"/>
    <p:sldId id="28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528" y="-59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A0CDC09-B679-484D-BEDD-4E4677A52D5B}" type="datetimeFigureOut">
              <a:rPr lang="en-US" smtClean="0"/>
              <a:pPr/>
              <a:t>10/17/2010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A2BB270-AD2B-4075-A1CF-BEE253728D5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0CDC09-B679-484D-BEDD-4E4677A52D5B}" type="datetimeFigureOut">
              <a:rPr lang="en-US" smtClean="0"/>
              <a:pPr/>
              <a:t>10/17/2010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2BB270-AD2B-4075-A1CF-BEE253728D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0CDC09-B679-484D-BEDD-4E4677A52D5B}" type="datetimeFigureOut">
              <a:rPr lang="en-US" smtClean="0"/>
              <a:pPr/>
              <a:t>10/17/2010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2BB270-AD2B-4075-A1CF-BEE253728D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0CDC09-B679-484D-BEDD-4E4677A52D5B}" type="datetimeFigureOut">
              <a:rPr lang="en-US" smtClean="0"/>
              <a:pPr/>
              <a:t>10/17/2010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2BB270-AD2B-4075-A1CF-BEE253728D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A0CDC09-B679-484D-BEDD-4E4677A52D5B}" type="datetimeFigureOut">
              <a:rPr lang="en-US" smtClean="0"/>
              <a:pPr/>
              <a:t>10/17/2010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2BB270-AD2B-4075-A1CF-BEE253728D5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0CDC09-B679-484D-BEDD-4E4677A52D5B}" type="datetimeFigureOut">
              <a:rPr lang="en-US" smtClean="0"/>
              <a:pPr/>
              <a:t>10/17/2010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2BB270-AD2B-4075-A1CF-BEE253728D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0CDC09-B679-484D-BEDD-4E4677A52D5B}" type="datetimeFigureOut">
              <a:rPr lang="en-US" smtClean="0"/>
              <a:pPr/>
              <a:t>10/17/2010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A2BB270-AD2B-4075-A1CF-BEE253728D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A0CDC09-B679-484D-BEDD-4E4677A52D5B}" type="datetimeFigureOut">
              <a:rPr lang="en-US" smtClean="0"/>
              <a:pPr/>
              <a:t>10/17/2010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A2BB270-AD2B-4075-A1CF-BEE253728D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A0CDC09-B679-484D-BEDD-4E4677A52D5B}" type="datetimeFigureOut">
              <a:rPr lang="en-US" smtClean="0"/>
              <a:pPr/>
              <a:t>10/17/2010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A2BB270-AD2B-4075-A1CF-BEE253728D5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0CDC09-B679-484D-BEDD-4E4677A52D5B}" type="datetimeFigureOut">
              <a:rPr lang="en-US" smtClean="0"/>
              <a:pPr/>
              <a:t>10/17/2010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2BB270-AD2B-4075-A1CF-BEE253728D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A0CDC09-B679-484D-BEDD-4E4677A52D5B}" type="datetimeFigureOut">
              <a:rPr lang="en-US" smtClean="0"/>
              <a:pPr/>
              <a:t>10/17/2010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2BB270-AD2B-4075-A1CF-BEE253728D5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A0CDC09-B679-484D-BEDD-4E4677A52D5B}" type="datetimeFigureOut">
              <a:rPr lang="en-US" smtClean="0"/>
              <a:pPr/>
              <a:t>10/17/2010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A2BB270-AD2B-4075-A1CF-BEE253728D5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8001000" cy="1143000"/>
          </a:xfrm>
        </p:spPr>
        <p:txBody>
          <a:bodyPr>
            <a:noAutofit/>
          </a:bodyPr>
          <a:lstStyle/>
          <a:p>
            <a:r>
              <a:rPr lang="en-US" sz="5400" u="sng" dirty="0" smtClean="0"/>
              <a:t>Gay-Lussac – HW Review</a:t>
            </a:r>
            <a:endParaRPr lang="en-US" sz="5400" u="sng" dirty="0"/>
          </a:p>
        </p:txBody>
      </p:sp>
      <p:sp>
        <p:nvSpPr>
          <p:cNvPr id="3" name="Content Placeholder 2"/>
          <p:cNvSpPr>
            <a:spLocks noGrp="1"/>
          </p:cNvSpPr>
          <p:nvPr>
            <p:ph idx="1"/>
          </p:nvPr>
        </p:nvSpPr>
        <p:spPr>
          <a:xfrm>
            <a:off x="1066800" y="1066800"/>
            <a:ext cx="7866888" cy="6019800"/>
          </a:xfrm>
        </p:spPr>
        <p:txBody>
          <a:bodyPr>
            <a:normAutofit/>
          </a:bodyPr>
          <a:lstStyle/>
          <a:p>
            <a:pPr>
              <a:buNone/>
            </a:pPr>
            <a:r>
              <a:rPr lang="en-US" dirty="0" smtClean="0">
                <a:solidFill>
                  <a:schemeClr val="tx1">
                    <a:lumMod val="95000"/>
                    <a:lumOff val="5000"/>
                  </a:schemeClr>
                </a:solidFill>
              </a:rPr>
              <a:t>1.30  A tank contains oxygen at STP.  If the Kelvin temperature of the gas is doubled, what is the new pressure of the gas?</a:t>
            </a: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p:txBody>
      </p:sp>
      <p:pic>
        <p:nvPicPr>
          <p:cNvPr id="5" name="Picture 4" descr="Gay-Lussac-Law-Equation.gif"/>
          <p:cNvPicPr>
            <a:picLocks noChangeAspect="1"/>
          </p:cNvPicPr>
          <p:nvPr/>
        </p:nvPicPr>
        <p:blipFill>
          <a:blip r:embed="rId2" cstate="print"/>
          <a:stretch>
            <a:fillRect/>
          </a:stretch>
        </p:blipFill>
        <p:spPr>
          <a:xfrm>
            <a:off x="1524000" y="2743200"/>
            <a:ext cx="4319016" cy="990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Book</a:t>
            </a:r>
            <a:endParaRPr lang="en-US" dirty="0"/>
          </a:p>
        </p:txBody>
      </p:sp>
      <p:sp>
        <p:nvSpPr>
          <p:cNvPr id="3" name="Content Placeholder 2"/>
          <p:cNvSpPr>
            <a:spLocks noGrp="1"/>
          </p:cNvSpPr>
          <p:nvPr>
            <p:ph idx="1"/>
          </p:nvPr>
        </p:nvSpPr>
        <p:spPr/>
        <p:txBody>
          <a:bodyPr/>
          <a:lstStyle/>
          <a:p>
            <a:r>
              <a:rPr lang="en-US" dirty="0" smtClean="0"/>
              <a:t>Please look at Sample Problem on page 40 and 41.</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Dalton’s Law of Partial Pressure</a:t>
            </a:r>
            <a:endParaRPr lang="en-US" dirty="0"/>
          </a:p>
        </p:txBody>
      </p:sp>
      <p:sp>
        <p:nvSpPr>
          <p:cNvPr id="3" name="Content Placeholder 2"/>
          <p:cNvSpPr>
            <a:spLocks noGrp="1"/>
          </p:cNvSpPr>
          <p:nvPr>
            <p:ph idx="1"/>
          </p:nvPr>
        </p:nvSpPr>
        <p:spPr/>
        <p:txBody>
          <a:bodyPr/>
          <a:lstStyle/>
          <a:p>
            <a:r>
              <a:rPr lang="en-US" dirty="0" smtClean="0"/>
              <a:t>At constant temperature, the pressure of a mixture of gases, equals the sum of the partial pressures of the gases in the mixture.</a:t>
            </a:r>
          </a:p>
          <a:p>
            <a:r>
              <a:rPr lang="en-US" dirty="0" smtClean="0"/>
              <a:t>P</a:t>
            </a:r>
            <a:r>
              <a:rPr lang="en-US" baseline="-25000" dirty="0" smtClean="0"/>
              <a:t>1</a:t>
            </a:r>
            <a:r>
              <a:rPr lang="en-US" dirty="0" smtClean="0"/>
              <a:t> + P</a:t>
            </a:r>
            <a:r>
              <a:rPr lang="en-US" baseline="-25000" dirty="0" smtClean="0"/>
              <a:t>2</a:t>
            </a:r>
            <a:r>
              <a:rPr lang="en-US" dirty="0" smtClean="0"/>
              <a:t> + P</a:t>
            </a:r>
            <a:r>
              <a:rPr lang="en-US" baseline="-25000" dirty="0" smtClean="0"/>
              <a:t>3</a:t>
            </a:r>
            <a:r>
              <a:rPr lang="en-US" dirty="0" smtClean="0"/>
              <a:t> = </a:t>
            </a:r>
            <a:r>
              <a:rPr lang="en-US" dirty="0" err="1" smtClean="0"/>
              <a:t>P</a:t>
            </a:r>
            <a:r>
              <a:rPr lang="en-US" baseline="-25000" dirty="0" err="1" smtClean="0"/>
              <a:t>T</a:t>
            </a:r>
            <a:r>
              <a:rPr lang="en-US" baseline="-25000" dirty="0" err="1" smtClean="0"/>
              <a:t>otal</a:t>
            </a:r>
            <a:endParaRPr lang="en-US" baseline="-25000" dirty="0" smtClean="0"/>
          </a:p>
          <a:p>
            <a:endParaRPr lang="en-US" baseline="-25000" dirty="0"/>
          </a:p>
        </p:txBody>
      </p:sp>
      <p:pic>
        <p:nvPicPr>
          <p:cNvPr id="4" name="Picture 3" descr="partial.gif"/>
          <p:cNvPicPr>
            <a:picLocks noChangeAspect="1"/>
          </p:cNvPicPr>
          <p:nvPr/>
        </p:nvPicPr>
        <p:blipFill>
          <a:blip r:embed="rId2" cstate="print"/>
          <a:stretch>
            <a:fillRect/>
          </a:stretch>
        </p:blipFill>
        <p:spPr>
          <a:xfrm>
            <a:off x="2667000" y="4190999"/>
            <a:ext cx="4514312" cy="26283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Scale>
                                      <p:cBhvr>
                                        <p:cTn id="12"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4"/>
                                        </p:tgtEl>
                                        <p:attrNameLst>
                                          <p:attrName>ppt_x</p:attrName>
                                          <p:attrName>ppt_y</p:attrName>
                                        </p:attrNameLst>
                                      </p:cBhvr>
                                    </p:animMotion>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1524000"/>
            <a:ext cx="17526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Learning Check</a:t>
            </a:r>
            <a:endParaRPr lang="en-US" dirty="0"/>
          </a:p>
        </p:txBody>
      </p:sp>
      <p:sp>
        <p:nvSpPr>
          <p:cNvPr id="3" name="Content Placeholder 2"/>
          <p:cNvSpPr>
            <a:spLocks noGrp="1"/>
          </p:cNvSpPr>
          <p:nvPr>
            <p:ph idx="1"/>
          </p:nvPr>
        </p:nvSpPr>
        <p:spPr/>
        <p:txBody>
          <a:bodyPr/>
          <a:lstStyle/>
          <a:p>
            <a:pPr>
              <a:buNone/>
            </a:pPr>
            <a:r>
              <a:rPr lang="en-US" dirty="0" smtClean="0">
                <a:solidFill>
                  <a:schemeClr val="bg1"/>
                </a:solidFill>
              </a:rPr>
              <a:t>1 mol H</a:t>
            </a:r>
            <a:r>
              <a:rPr lang="en-US" baseline="-25000" dirty="0" smtClean="0">
                <a:solidFill>
                  <a:schemeClr val="bg1"/>
                </a:solidFill>
              </a:rPr>
              <a:t>2</a:t>
            </a:r>
          </a:p>
          <a:p>
            <a:pPr>
              <a:buNone/>
            </a:pPr>
            <a:r>
              <a:rPr lang="en-US" dirty="0" smtClean="0">
                <a:solidFill>
                  <a:schemeClr val="bg1"/>
                </a:solidFill>
              </a:rPr>
              <a:t>3 mol O</a:t>
            </a:r>
            <a:r>
              <a:rPr lang="en-US" baseline="-25000" dirty="0" smtClean="0">
                <a:solidFill>
                  <a:schemeClr val="bg1"/>
                </a:solidFill>
              </a:rPr>
              <a:t>2</a:t>
            </a:r>
          </a:p>
          <a:p>
            <a:pPr>
              <a:buNone/>
            </a:pPr>
            <a:endParaRPr lang="en-US" dirty="0" smtClean="0"/>
          </a:p>
          <a:p>
            <a:pPr>
              <a:buNone/>
            </a:pPr>
            <a:r>
              <a:rPr lang="en-US" dirty="0" smtClean="0"/>
              <a:t>P = 40 </a:t>
            </a:r>
            <a:r>
              <a:rPr lang="en-US" dirty="0" err="1" smtClean="0"/>
              <a:t>kPa</a:t>
            </a:r>
            <a:endParaRPr lang="en-US" dirty="0" smtClean="0"/>
          </a:p>
          <a:p>
            <a:pPr>
              <a:buNone/>
            </a:pPr>
            <a:r>
              <a:rPr lang="en-US" dirty="0" smtClean="0"/>
              <a:t>P</a:t>
            </a:r>
            <a:r>
              <a:rPr lang="en-US" baseline="-25000" dirty="0" smtClean="0"/>
              <a:t>H2</a:t>
            </a:r>
            <a:r>
              <a:rPr lang="en-US" dirty="0" smtClean="0"/>
              <a:t> = </a:t>
            </a:r>
          </a:p>
          <a:p>
            <a:pPr>
              <a:buNone/>
            </a:pPr>
            <a:r>
              <a:rPr lang="en-US" dirty="0" smtClean="0"/>
              <a:t>P</a:t>
            </a:r>
            <a:r>
              <a:rPr lang="en-US" baseline="-25000" dirty="0" smtClean="0"/>
              <a:t>O2</a:t>
            </a: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lide(fromBottom)">
                                      <p:cBhvr>
                                        <p:cTn id="15" dur="500"/>
                                        <p:tgtEl>
                                          <p:spTgt spid="3">
                                            <p:txEl>
                                              <p:pRg st="3" end="3"/>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slide(fromBottom)">
                                      <p:cBhvr>
                                        <p:cTn id="18" dur="500"/>
                                        <p:tgtEl>
                                          <p:spTgt spid="3">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slide(fromBottom)">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 from Gas Laws</a:t>
            </a:r>
            <a:endParaRPr lang="en-US" dirty="0"/>
          </a:p>
        </p:txBody>
      </p:sp>
      <p:sp>
        <p:nvSpPr>
          <p:cNvPr id="3" name="Content Placeholder 2"/>
          <p:cNvSpPr>
            <a:spLocks noGrp="1"/>
          </p:cNvSpPr>
          <p:nvPr>
            <p:ph idx="1"/>
          </p:nvPr>
        </p:nvSpPr>
        <p:spPr/>
        <p:txBody>
          <a:bodyPr/>
          <a:lstStyle/>
          <a:p>
            <a:r>
              <a:rPr lang="en-US" dirty="0" smtClean="0"/>
              <a:t>When gas molecules are close together, deviations from the gas laws occur.</a:t>
            </a:r>
          </a:p>
          <a:p>
            <a:r>
              <a:rPr lang="en-US" dirty="0" smtClean="0"/>
              <a:t>Real vs. Ideal Gases</a:t>
            </a:r>
          </a:p>
        </p:txBody>
      </p:sp>
      <p:graphicFrame>
        <p:nvGraphicFramePr>
          <p:cNvPr id="4" name="Table 3"/>
          <p:cNvGraphicFramePr>
            <a:graphicFrameLocks noGrp="1"/>
          </p:cNvGraphicFramePr>
          <p:nvPr/>
        </p:nvGraphicFramePr>
        <p:xfrm>
          <a:off x="1981200" y="3352800"/>
          <a:ext cx="6096000" cy="2702560"/>
        </p:xfrm>
        <a:graphic>
          <a:graphicData uri="http://schemas.openxmlformats.org/drawingml/2006/table">
            <a:tbl>
              <a:tblPr firstRow="1" bandRow="1">
                <a:tableStyleId>{5C22544A-7EE6-4342-B048-85BDC9FD1C3A}</a:tableStyleId>
              </a:tblPr>
              <a:tblGrid>
                <a:gridCol w="3048000"/>
                <a:gridCol w="3048000"/>
              </a:tblGrid>
              <a:tr h="812800">
                <a:tc>
                  <a:txBody>
                    <a:bodyPr/>
                    <a:lstStyle/>
                    <a:p>
                      <a:r>
                        <a:rPr lang="en-US" sz="2800" dirty="0" smtClean="0"/>
                        <a:t>Ideal Gas</a:t>
                      </a:r>
                      <a:endParaRPr lang="en-US" sz="2800" dirty="0"/>
                    </a:p>
                  </a:txBody>
                  <a:tcPr/>
                </a:tc>
                <a:tc>
                  <a:txBody>
                    <a:bodyPr/>
                    <a:lstStyle/>
                    <a:p>
                      <a:r>
                        <a:rPr lang="en-US" sz="2800" dirty="0" smtClean="0"/>
                        <a:t>Real Gas</a:t>
                      </a:r>
                      <a:endParaRPr lang="en-US" sz="2800" dirty="0"/>
                    </a:p>
                  </a:txBody>
                  <a:tcPr/>
                </a:tc>
              </a:tr>
              <a:tr h="812800">
                <a:tc>
                  <a:txBody>
                    <a:bodyPr/>
                    <a:lstStyle/>
                    <a:p>
                      <a:r>
                        <a:rPr lang="en-US" sz="2800" dirty="0" smtClean="0"/>
                        <a:t>*No Attractions</a:t>
                      </a:r>
                      <a:endParaRPr lang="en-US" sz="2800" dirty="0"/>
                    </a:p>
                  </a:txBody>
                  <a:tcPr/>
                </a:tc>
                <a:tc>
                  <a:txBody>
                    <a:bodyPr/>
                    <a:lstStyle/>
                    <a:p>
                      <a:r>
                        <a:rPr lang="en-US" sz="2800" dirty="0" smtClean="0"/>
                        <a:t>*Some Attractions</a:t>
                      </a:r>
                    </a:p>
                    <a:p>
                      <a:endParaRPr lang="en-US" sz="2800" dirty="0"/>
                    </a:p>
                  </a:txBody>
                  <a:tcPr/>
                </a:tc>
              </a:tr>
              <a:tr h="812800">
                <a:tc>
                  <a:txBody>
                    <a:bodyPr/>
                    <a:lstStyle/>
                    <a:p>
                      <a:r>
                        <a:rPr lang="en-US" sz="2800" dirty="0" smtClean="0"/>
                        <a:t>*Negligible Particle Size</a:t>
                      </a:r>
                      <a:endParaRPr lang="en-US" sz="2800" dirty="0"/>
                    </a:p>
                  </a:txBody>
                  <a:tcPr/>
                </a:tc>
                <a:tc>
                  <a:txBody>
                    <a:bodyPr/>
                    <a:lstStyle/>
                    <a:p>
                      <a:r>
                        <a:rPr lang="en-US" sz="2800" dirty="0" smtClean="0"/>
                        <a:t>*Some Particle Volume</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 what conditions will attractive forces be the least?</a:t>
            </a:r>
            <a:endParaRPr lang="en-US" dirty="0"/>
          </a:p>
        </p:txBody>
      </p:sp>
      <p:sp>
        <p:nvSpPr>
          <p:cNvPr id="3" name="Content Placeholder 2"/>
          <p:cNvSpPr>
            <a:spLocks noGrp="1"/>
          </p:cNvSpPr>
          <p:nvPr>
            <p:ph idx="1"/>
          </p:nvPr>
        </p:nvSpPr>
        <p:spPr/>
        <p:txBody>
          <a:bodyPr/>
          <a:lstStyle/>
          <a:p>
            <a:r>
              <a:rPr lang="en-US" dirty="0" smtClean="0"/>
              <a:t>Pressure – Low</a:t>
            </a:r>
          </a:p>
          <a:p>
            <a:r>
              <a:rPr lang="en-US" dirty="0" smtClean="0"/>
              <a:t>Temperature – High</a:t>
            </a:r>
          </a:p>
          <a:p>
            <a:pPr lvl="1"/>
            <a:r>
              <a:rPr lang="en-US" dirty="0" smtClean="0"/>
              <a:t>More Ideal Gas </a:t>
            </a:r>
            <a:r>
              <a:rPr lang="en-US" dirty="0" smtClean="0">
                <a:sym typeface="Wingdings" pitchFamily="2" charset="2"/>
              </a:rPr>
              <a:t>  </a:t>
            </a:r>
            <a:r>
              <a:rPr lang="en-US" u="sng" dirty="0" smtClean="0">
                <a:sym typeface="Wingdings" pitchFamily="2" charset="2"/>
              </a:rPr>
              <a:t>PV</a:t>
            </a:r>
            <a:r>
              <a:rPr lang="en-US" dirty="0" smtClean="0">
                <a:sym typeface="Wingdings" pitchFamily="2" charset="2"/>
              </a:rPr>
              <a:t>    Works!</a:t>
            </a:r>
            <a:endParaRPr lang="en-US" u="sng" dirty="0" smtClean="0">
              <a:sym typeface="Wingdings" pitchFamily="2" charset="2"/>
            </a:endParaRPr>
          </a:p>
          <a:p>
            <a:pPr lvl="1">
              <a:buNone/>
            </a:pPr>
            <a:r>
              <a:rPr lang="en-US" dirty="0" smtClean="0">
                <a:sym typeface="Wingdings" pitchFamily="2" charset="2"/>
              </a:rPr>
              <a:t>                                 T</a:t>
            </a:r>
          </a:p>
          <a:p>
            <a:pPr lvl="1">
              <a:buNone/>
            </a:pPr>
            <a:r>
              <a:rPr lang="en-US" dirty="0" smtClean="0">
                <a:sym typeface="Wingdings" pitchFamily="2" charset="2"/>
              </a:rPr>
              <a:t>High pressure and low temperature will cause a gas to </a:t>
            </a:r>
            <a:r>
              <a:rPr lang="en-US" dirty="0" err="1" smtClean="0">
                <a:sym typeface="Wingdings" pitchFamily="2" charset="2"/>
              </a:rPr>
              <a:t>liquify</a:t>
            </a:r>
            <a:r>
              <a:rPr lang="en-US" dirty="0" smtClean="0">
                <a:sym typeface="Wingdings" pitchFamily="2" charset="2"/>
              </a:rPr>
              <a:t> </a:t>
            </a:r>
            <a:r>
              <a:rPr lang="en-US" dirty="0" smtClean="0">
                <a:sym typeface="Wingdings" pitchFamily="2" charset="2"/>
              </a:rPr>
              <a:t>   </a:t>
            </a:r>
            <a:r>
              <a:rPr lang="en-US" u="sng" dirty="0" smtClean="0">
                <a:sym typeface="Wingdings" pitchFamily="2" charset="2"/>
              </a:rPr>
              <a:t>PV</a:t>
            </a:r>
            <a:r>
              <a:rPr lang="en-US" dirty="0" smtClean="0">
                <a:sym typeface="Wingdings" pitchFamily="2" charset="2"/>
              </a:rPr>
              <a:t>       Doesn’t Work</a:t>
            </a:r>
          </a:p>
          <a:p>
            <a:pPr lvl="1">
              <a:buNone/>
            </a:pPr>
            <a:r>
              <a:rPr lang="en-US" dirty="0" smtClean="0">
                <a:sym typeface="Wingdings" pitchFamily="2" charset="2"/>
              </a:rPr>
              <a:t>                              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Bottom)">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slide(fromBottom)">
                                      <p:cBhvr>
                                        <p:cTn id="25" dur="500"/>
                                        <p:tgtEl>
                                          <p:spTgt spid="3">
                                            <p:txEl>
                                              <p:pRg st="4" end="4"/>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slide(fromBottom)">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Gas</a:t>
            </a:r>
            <a:endParaRPr lang="en-US" dirty="0"/>
          </a:p>
        </p:txBody>
      </p:sp>
      <p:graphicFrame>
        <p:nvGraphicFramePr>
          <p:cNvPr id="4" name="Content Placeholder 3"/>
          <p:cNvGraphicFramePr>
            <a:graphicFrameLocks noGrp="1"/>
          </p:cNvGraphicFramePr>
          <p:nvPr>
            <p:ph idx="1"/>
          </p:nvPr>
        </p:nvGraphicFramePr>
        <p:xfrm>
          <a:off x="1435100" y="1447800"/>
          <a:ext cx="7499349" cy="5105400"/>
        </p:xfrm>
        <a:graphic>
          <a:graphicData uri="http://schemas.openxmlformats.org/drawingml/2006/table">
            <a:tbl>
              <a:tblPr firstRow="1" bandRow="1">
                <a:tableStyleId>{5C22544A-7EE6-4342-B048-85BDC9FD1C3A}</a:tableStyleId>
              </a:tblPr>
              <a:tblGrid>
                <a:gridCol w="2499783"/>
                <a:gridCol w="2499783"/>
                <a:gridCol w="2499783"/>
              </a:tblGrid>
              <a:tr h="1021080">
                <a:tc>
                  <a:txBody>
                    <a:bodyPr/>
                    <a:lstStyle/>
                    <a:p>
                      <a:pPr algn="ctr"/>
                      <a:endParaRPr lang="en-US" sz="4000" dirty="0"/>
                    </a:p>
                  </a:txBody>
                  <a:tcPr/>
                </a:tc>
                <a:tc>
                  <a:txBody>
                    <a:bodyPr/>
                    <a:lstStyle/>
                    <a:p>
                      <a:pPr algn="ctr"/>
                      <a:r>
                        <a:rPr lang="en-US" sz="4000" dirty="0" smtClean="0"/>
                        <a:t>Low</a:t>
                      </a:r>
                      <a:endParaRPr lang="en-US" sz="4000" dirty="0"/>
                    </a:p>
                  </a:txBody>
                  <a:tcPr/>
                </a:tc>
                <a:tc>
                  <a:txBody>
                    <a:bodyPr/>
                    <a:lstStyle/>
                    <a:p>
                      <a:pPr algn="ctr"/>
                      <a:r>
                        <a:rPr lang="en-US" sz="4000" dirty="0" smtClean="0"/>
                        <a:t>High</a:t>
                      </a:r>
                      <a:endParaRPr lang="en-US" sz="4000" dirty="0"/>
                    </a:p>
                  </a:txBody>
                  <a:tcPr/>
                </a:tc>
              </a:tr>
              <a:tr h="1021080">
                <a:tc>
                  <a:txBody>
                    <a:bodyPr/>
                    <a:lstStyle/>
                    <a:p>
                      <a:pPr algn="ctr"/>
                      <a:r>
                        <a:rPr lang="en-US" sz="4000" dirty="0" smtClean="0"/>
                        <a:t>Temp.</a:t>
                      </a:r>
                      <a:endParaRPr lang="en-US" sz="4000" dirty="0"/>
                    </a:p>
                  </a:txBody>
                  <a:tcPr/>
                </a:tc>
                <a:tc>
                  <a:txBody>
                    <a:bodyPr/>
                    <a:lstStyle/>
                    <a:p>
                      <a:pPr algn="ctr"/>
                      <a:endParaRPr lang="en-US" sz="4000" dirty="0"/>
                    </a:p>
                  </a:txBody>
                  <a:tcPr/>
                </a:tc>
                <a:tc>
                  <a:txBody>
                    <a:bodyPr/>
                    <a:lstStyle/>
                    <a:p>
                      <a:pPr algn="ctr"/>
                      <a:r>
                        <a:rPr lang="en-US" sz="4000" dirty="0" smtClean="0"/>
                        <a:t>X</a:t>
                      </a:r>
                      <a:endParaRPr lang="en-US" sz="4000" dirty="0"/>
                    </a:p>
                  </a:txBody>
                  <a:tcPr/>
                </a:tc>
              </a:tr>
              <a:tr h="1021080">
                <a:tc>
                  <a:txBody>
                    <a:bodyPr/>
                    <a:lstStyle/>
                    <a:p>
                      <a:pPr algn="ctr"/>
                      <a:r>
                        <a:rPr lang="en-US" sz="4000" dirty="0" smtClean="0"/>
                        <a:t>Pressure</a:t>
                      </a:r>
                      <a:endParaRPr lang="en-US" sz="4000" dirty="0"/>
                    </a:p>
                  </a:txBody>
                  <a:tcPr/>
                </a:tc>
                <a:tc>
                  <a:txBody>
                    <a:bodyPr/>
                    <a:lstStyle/>
                    <a:p>
                      <a:pPr algn="ctr"/>
                      <a:r>
                        <a:rPr lang="en-US" sz="4000" dirty="0" smtClean="0"/>
                        <a:t>X</a:t>
                      </a:r>
                      <a:endParaRPr lang="en-US" sz="4000" dirty="0"/>
                    </a:p>
                  </a:txBody>
                  <a:tcPr/>
                </a:tc>
                <a:tc>
                  <a:txBody>
                    <a:bodyPr/>
                    <a:lstStyle/>
                    <a:p>
                      <a:pPr algn="ctr"/>
                      <a:endParaRPr lang="en-US" sz="4000" dirty="0"/>
                    </a:p>
                  </a:txBody>
                  <a:tcPr/>
                </a:tc>
              </a:tr>
              <a:tr h="1021080">
                <a:tc>
                  <a:txBody>
                    <a:bodyPr/>
                    <a:lstStyle/>
                    <a:p>
                      <a:pPr algn="ctr"/>
                      <a:r>
                        <a:rPr lang="en-US" sz="4000" dirty="0" smtClean="0"/>
                        <a:t>Polarity</a:t>
                      </a:r>
                      <a:endParaRPr lang="en-US" sz="4000" dirty="0"/>
                    </a:p>
                  </a:txBody>
                  <a:tcPr/>
                </a:tc>
                <a:tc>
                  <a:txBody>
                    <a:bodyPr/>
                    <a:lstStyle/>
                    <a:p>
                      <a:pPr algn="ctr"/>
                      <a:r>
                        <a:rPr lang="en-US" sz="4000" dirty="0" smtClean="0"/>
                        <a:t>X</a:t>
                      </a:r>
                      <a:endParaRPr lang="en-US" sz="4000" dirty="0"/>
                    </a:p>
                  </a:txBody>
                  <a:tcPr/>
                </a:tc>
                <a:tc>
                  <a:txBody>
                    <a:bodyPr/>
                    <a:lstStyle/>
                    <a:p>
                      <a:pPr algn="ctr"/>
                      <a:endParaRPr lang="en-US" sz="4000" dirty="0"/>
                    </a:p>
                  </a:txBody>
                  <a:tcPr/>
                </a:tc>
              </a:tr>
              <a:tr h="1021080">
                <a:tc>
                  <a:txBody>
                    <a:bodyPr/>
                    <a:lstStyle/>
                    <a:p>
                      <a:pPr algn="ctr"/>
                      <a:r>
                        <a:rPr lang="en-US" sz="4000" dirty="0" smtClean="0"/>
                        <a:t>Weight</a:t>
                      </a:r>
                      <a:endParaRPr lang="en-US" sz="4000" dirty="0"/>
                    </a:p>
                  </a:txBody>
                  <a:tcPr/>
                </a:tc>
                <a:tc>
                  <a:txBody>
                    <a:bodyPr/>
                    <a:lstStyle/>
                    <a:p>
                      <a:pPr algn="ctr"/>
                      <a:r>
                        <a:rPr lang="en-US" sz="4000" dirty="0" smtClean="0"/>
                        <a:t>X</a:t>
                      </a:r>
                      <a:endParaRPr lang="en-US" sz="4000" dirty="0"/>
                    </a:p>
                  </a:txBody>
                  <a:tcPr/>
                </a:tc>
                <a:tc>
                  <a:txBody>
                    <a:bodyPr/>
                    <a:lstStyle/>
                    <a:p>
                      <a:pPr algn="ctr"/>
                      <a:endParaRPr lang="en-US" sz="40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gas would deviate more from the ideal gas law?</a:t>
            </a:r>
            <a:endParaRPr lang="en-US" dirty="0"/>
          </a:p>
        </p:txBody>
      </p:sp>
      <p:sp>
        <p:nvSpPr>
          <p:cNvPr id="3" name="Content Placeholder 2"/>
          <p:cNvSpPr>
            <a:spLocks noGrp="1"/>
          </p:cNvSpPr>
          <p:nvPr>
            <p:ph idx="1"/>
          </p:nvPr>
        </p:nvSpPr>
        <p:spPr>
          <a:xfrm>
            <a:off x="1435608" y="1447800"/>
            <a:ext cx="7498080" cy="5410200"/>
          </a:xfrm>
        </p:spPr>
        <p:txBody>
          <a:bodyPr>
            <a:normAutofit lnSpcReduction="10000"/>
          </a:bodyPr>
          <a:lstStyle/>
          <a:p>
            <a:r>
              <a:rPr lang="en-US" dirty="0" smtClean="0"/>
              <a:t>He  or  </a:t>
            </a:r>
            <a:r>
              <a:rPr lang="en-US" dirty="0" err="1" smtClean="0"/>
              <a:t>Rn</a:t>
            </a:r>
            <a:endParaRPr lang="en-US" dirty="0" smtClean="0"/>
          </a:p>
          <a:p>
            <a:pPr lvl="1"/>
            <a:r>
              <a:rPr lang="en-US" dirty="0" smtClean="0"/>
              <a:t>He has 4 </a:t>
            </a:r>
            <a:r>
              <a:rPr lang="en-US" dirty="0" err="1" smtClean="0"/>
              <a:t>amu</a:t>
            </a:r>
            <a:endParaRPr lang="en-US" dirty="0" smtClean="0"/>
          </a:p>
          <a:p>
            <a:pPr lvl="1"/>
            <a:r>
              <a:rPr lang="en-US" dirty="0" err="1" smtClean="0"/>
              <a:t>Rn</a:t>
            </a:r>
            <a:r>
              <a:rPr lang="en-US" dirty="0" smtClean="0"/>
              <a:t> has 222 </a:t>
            </a:r>
            <a:r>
              <a:rPr lang="en-US" dirty="0" err="1" smtClean="0"/>
              <a:t>amu</a:t>
            </a:r>
            <a:endParaRPr lang="en-US" dirty="0" smtClean="0"/>
          </a:p>
          <a:p>
            <a:pPr lvl="1"/>
            <a:endParaRPr lang="en-US" dirty="0" smtClean="0"/>
          </a:p>
          <a:p>
            <a:pPr lvl="1">
              <a:buNone/>
            </a:pPr>
            <a:r>
              <a:rPr lang="en-US" dirty="0" smtClean="0"/>
              <a:t>At the same temp: 	 </a:t>
            </a:r>
            <a:r>
              <a:rPr lang="en-US" dirty="0" err="1" smtClean="0"/>
              <a:t>KE</a:t>
            </a:r>
            <a:r>
              <a:rPr lang="en-US" baseline="-25000" dirty="0" err="1" smtClean="0"/>
              <a:t>He</a:t>
            </a:r>
            <a:r>
              <a:rPr lang="en-US" dirty="0" smtClean="0"/>
              <a:t>    =  </a:t>
            </a:r>
            <a:r>
              <a:rPr lang="en-US" dirty="0" err="1" smtClean="0"/>
              <a:t>KE</a:t>
            </a:r>
            <a:r>
              <a:rPr lang="en-US" baseline="-25000" dirty="0" err="1" smtClean="0"/>
              <a:t>Rn</a:t>
            </a:r>
            <a:endParaRPr lang="en-US" baseline="-25000" dirty="0" smtClean="0"/>
          </a:p>
          <a:p>
            <a:pPr lvl="1">
              <a:buNone/>
            </a:pPr>
            <a:r>
              <a:rPr lang="en-US" dirty="0" smtClean="0"/>
              <a:t>	</a:t>
            </a:r>
            <a:r>
              <a:rPr lang="en-US" dirty="0" smtClean="0"/>
              <a:t>		  		1/2mV</a:t>
            </a:r>
            <a:r>
              <a:rPr lang="en-US" baseline="30000" dirty="0" smtClean="0"/>
              <a:t>2</a:t>
            </a:r>
            <a:r>
              <a:rPr lang="en-US" dirty="0" smtClean="0"/>
              <a:t> = 1/2mV</a:t>
            </a:r>
            <a:r>
              <a:rPr lang="en-US" baseline="30000" dirty="0" smtClean="0"/>
              <a:t>2</a:t>
            </a:r>
          </a:p>
          <a:p>
            <a:pPr lvl="1">
              <a:buNone/>
            </a:pPr>
            <a:r>
              <a:rPr lang="en-US" dirty="0" smtClean="0"/>
              <a:t>	</a:t>
            </a:r>
            <a:r>
              <a:rPr lang="en-US" dirty="0" smtClean="0"/>
              <a:t>				m</a:t>
            </a:r>
            <a:r>
              <a:rPr lang="en-US" sz="5400" dirty="0" smtClean="0"/>
              <a:t>V</a:t>
            </a:r>
            <a:r>
              <a:rPr lang="en-US" sz="5400" baseline="30000" dirty="0" smtClean="0"/>
              <a:t>2</a:t>
            </a:r>
            <a:r>
              <a:rPr lang="en-US" dirty="0" smtClean="0"/>
              <a:t>     =  </a:t>
            </a:r>
            <a:r>
              <a:rPr lang="en-US" sz="5400" dirty="0" smtClean="0"/>
              <a:t>M</a:t>
            </a:r>
            <a:r>
              <a:rPr lang="en-US" dirty="0" smtClean="0"/>
              <a:t>v</a:t>
            </a:r>
            <a:r>
              <a:rPr lang="en-US" baseline="30000" dirty="0" smtClean="0"/>
              <a:t>2</a:t>
            </a:r>
          </a:p>
          <a:p>
            <a:pPr lvl="1">
              <a:buNone/>
            </a:pPr>
            <a:r>
              <a:rPr lang="en-US" dirty="0" smtClean="0"/>
              <a:t>*More mass = Slower</a:t>
            </a:r>
          </a:p>
          <a:p>
            <a:pPr lvl="1">
              <a:buNone/>
            </a:pPr>
            <a:r>
              <a:rPr lang="en-US" dirty="0" smtClean="0"/>
              <a:t>*More mass = Greater Attraction</a:t>
            </a:r>
          </a:p>
          <a:p>
            <a:pPr lvl="1">
              <a:buNone/>
            </a:pPr>
            <a:r>
              <a:rPr lang="en-US" dirty="0" smtClean="0"/>
              <a:t>*More mass = More deviation from gas laws</a:t>
            </a:r>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slide(fromBottom)">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slide(fromBottom)">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slide(fromBottom)">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slide(fromBottom)">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slide(fromBottom)">
                                      <p:cBhvr>
                                        <p:cTn id="30" dur="500"/>
                                        <p:tgtEl>
                                          <p:spTgt spid="3">
                                            <p:txEl>
                                              <p:pRg st="7" end="7"/>
                                            </p:txEl>
                                          </p:spTgt>
                                        </p:tgtEl>
                                      </p:cBhvr>
                                    </p:animEffect>
                                  </p:childTnLst>
                                </p:cTn>
                              </p:par>
                              <p:par>
                                <p:cTn id="31" presetID="1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slide(fromBottom)">
                                      <p:cBhvr>
                                        <p:cTn id="33" dur="500"/>
                                        <p:tgtEl>
                                          <p:spTgt spid="3">
                                            <p:txEl>
                                              <p:pRg st="8" end="8"/>
                                            </p:txEl>
                                          </p:spTgt>
                                        </p:tgtEl>
                                      </p:cBhvr>
                                    </p:animEffect>
                                  </p:childTnLst>
                                </p:cTn>
                              </p:par>
                              <p:par>
                                <p:cTn id="34" presetID="12" presetClass="entr" presetSubtype="4"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slide(fromBottom)">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8077200" cy="1143000"/>
          </a:xfrm>
        </p:spPr>
        <p:txBody>
          <a:bodyPr>
            <a:noAutofit/>
          </a:bodyPr>
          <a:lstStyle/>
          <a:p>
            <a:r>
              <a:rPr lang="en-US" sz="4400" dirty="0" smtClean="0">
                <a:sym typeface="Wingdings" pitchFamily="2" charset="2"/>
              </a:rPr>
              <a:t>Combined Gas Law - HW Review</a:t>
            </a:r>
            <a:endParaRPr lang="en-US" sz="4400" dirty="0" smtClean="0">
              <a:sym typeface="Wingdings" pitchFamily="2" charset="2"/>
            </a:endParaRPr>
          </a:p>
        </p:txBody>
      </p:sp>
      <p:sp>
        <p:nvSpPr>
          <p:cNvPr id="3" name="Content Placeholder 2"/>
          <p:cNvSpPr>
            <a:spLocks noGrp="1"/>
          </p:cNvSpPr>
          <p:nvPr>
            <p:ph idx="1"/>
          </p:nvPr>
        </p:nvSpPr>
        <p:spPr>
          <a:xfrm>
            <a:off x="914400" y="1066800"/>
            <a:ext cx="8229600" cy="6019800"/>
          </a:xfrm>
        </p:spPr>
        <p:txBody>
          <a:bodyPr>
            <a:normAutofit/>
          </a:bodyPr>
          <a:lstStyle/>
          <a:p>
            <a:r>
              <a:rPr lang="en-US" dirty="0" smtClean="0">
                <a:solidFill>
                  <a:schemeClr val="tx1">
                    <a:lumMod val="95000"/>
                    <a:lumOff val="5000"/>
                  </a:schemeClr>
                </a:solidFill>
              </a:rPr>
              <a:t>1.31  At a temperature of 300. K and a pressure of 2.0 </a:t>
            </a:r>
            <a:r>
              <a:rPr lang="en-US" dirty="0" err="1" smtClean="0">
                <a:solidFill>
                  <a:schemeClr val="tx1">
                    <a:lumMod val="95000"/>
                    <a:lumOff val="5000"/>
                  </a:schemeClr>
                </a:solidFill>
              </a:rPr>
              <a:t>atm</a:t>
            </a:r>
            <a:r>
              <a:rPr lang="en-US" dirty="0" smtClean="0">
                <a:solidFill>
                  <a:schemeClr val="tx1">
                    <a:lumMod val="95000"/>
                    <a:lumOff val="5000"/>
                  </a:schemeClr>
                </a:solidFill>
              </a:rPr>
              <a:t>, a gas has a volume of 240 </a:t>
            </a:r>
            <a:r>
              <a:rPr lang="en-US" dirty="0" err="1" smtClean="0">
                <a:solidFill>
                  <a:schemeClr val="tx1">
                    <a:lumMod val="95000"/>
                    <a:lumOff val="5000"/>
                  </a:schemeClr>
                </a:solidFill>
              </a:rPr>
              <a:t>mL.</a:t>
            </a:r>
            <a:r>
              <a:rPr lang="en-US" dirty="0" smtClean="0">
                <a:solidFill>
                  <a:schemeClr val="tx1">
                    <a:lumMod val="95000"/>
                    <a:lumOff val="5000"/>
                  </a:schemeClr>
                </a:solidFill>
              </a:rPr>
              <a:t>  If the temperature is increased to 400. K, and the new pressure is 4.0 </a:t>
            </a:r>
            <a:r>
              <a:rPr lang="en-US" dirty="0" err="1" smtClean="0">
                <a:solidFill>
                  <a:schemeClr val="tx1">
                    <a:lumMod val="95000"/>
                    <a:lumOff val="5000"/>
                  </a:schemeClr>
                </a:solidFill>
              </a:rPr>
              <a:t>atm</a:t>
            </a:r>
            <a:r>
              <a:rPr lang="en-US" dirty="0" smtClean="0">
                <a:solidFill>
                  <a:schemeClr val="tx1">
                    <a:lumMod val="95000"/>
                    <a:lumOff val="5000"/>
                  </a:schemeClr>
                </a:solidFill>
              </a:rPr>
              <a:t>, what is the new volume of the gas?</a:t>
            </a: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solidFill>
                <a:schemeClr val="tx1">
                  <a:lumMod val="95000"/>
                  <a:lumOff val="5000"/>
                </a:schemeClr>
              </a:solidFill>
            </a:endParaRPr>
          </a:p>
          <a:p>
            <a:pPr>
              <a:buNone/>
            </a:pPr>
            <a:endParaRPr lang="en-US" dirty="0" smtClean="0"/>
          </a:p>
          <a:p>
            <a:pPr>
              <a:buNone/>
            </a:pPr>
            <a:endParaRPr lang="en-US" dirty="0" smtClean="0"/>
          </a:p>
        </p:txBody>
      </p:sp>
      <p:pic>
        <p:nvPicPr>
          <p:cNvPr id="10" name="Picture 9" descr="gascombine.gif"/>
          <p:cNvPicPr>
            <a:picLocks noChangeAspect="1"/>
          </p:cNvPicPr>
          <p:nvPr/>
        </p:nvPicPr>
        <p:blipFill>
          <a:blip r:embed="rId2" cstate="print"/>
          <a:stretch>
            <a:fillRect/>
          </a:stretch>
        </p:blipFill>
        <p:spPr>
          <a:xfrm>
            <a:off x="1295400" y="3810000"/>
            <a:ext cx="2667000" cy="1066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8153400" cy="1143000"/>
          </a:xfrm>
        </p:spPr>
        <p:txBody>
          <a:bodyPr>
            <a:normAutofit/>
          </a:bodyPr>
          <a:lstStyle/>
          <a:p>
            <a:r>
              <a:rPr lang="en-US" sz="4400" dirty="0" smtClean="0">
                <a:sym typeface="Wingdings" pitchFamily="2" charset="2"/>
              </a:rPr>
              <a:t>Combined Gas Law – HW Review</a:t>
            </a:r>
            <a:endParaRPr lang="en-US" sz="4400" dirty="0"/>
          </a:p>
        </p:txBody>
      </p:sp>
      <p:sp>
        <p:nvSpPr>
          <p:cNvPr id="3" name="Content Placeholder 2"/>
          <p:cNvSpPr>
            <a:spLocks noGrp="1"/>
          </p:cNvSpPr>
          <p:nvPr>
            <p:ph idx="1"/>
          </p:nvPr>
        </p:nvSpPr>
        <p:spPr>
          <a:xfrm>
            <a:off x="990600" y="990600"/>
            <a:ext cx="8153400" cy="5867400"/>
          </a:xfrm>
        </p:spPr>
        <p:txBody>
          <a:bodyPr>
            <a:normAutofit/>
          </a:bodyPr>
          <a:lstStyle/>
          <a:p>
            <a:r>
              <a:rPr lang="en-US" dirty="0" smtClean="0"/>
              <a:t>1.32  A gas has a volume of 25.0 L at a temperature of 27°C and a pressure of 1.00 atm.  The gas is allowed to expand to a new volume of 50.0 L.  The pressure is now 0.40 atm.  What is the final temperature?</a:t>
            </a:r>
            <a:endParaRPr lang="en-US" dirty="0" smtClean="0"/>
          </a:p>
          <a:p>
            <a:endParaRPr lang="en-US" dirty="0" smtClean="0"/>
          </a:p>
          <a:p>
            <a:endParaRPr lang="en-US" dirty="0" smtClean="0"/>
          </a:p>
          <a:p>
            <a:endParaRPr lang="en-US" dirty="0" smtClean="0"/>
          </a:p>
          <a:p>
            <a:endParaRPr lang="en-US" dirty="0" smtClean="0"/>
          </a:p>
          <a:p>
            <a:endParaRPr lang="en-US" dirty="0" smtClean="0"/>
          </a:p>
          <a:p>
            <a:pPr lvl="1">
              <a:buNone/>
            </a:pPr>
            <a:endParaRPr lang="en-US" dirty="0" smtClean="0"/>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219200"/>
          </a:xfrm>
        </p:spPr>
        <p:txBody>
          <a:bodyPr>
            <a:noAutofit/>
          </a:bodyPr>
          <a:lstStyle/>
          <a:p>
            <a:r>
              <a:rPr lang="en-US" sz="5400" dirty="0" smtClean="0">
                <a:sym typeface="Wingdings" pitchFamily="2" charset="2"/>
              </a:rPr>
              <a:t>Avogadro’s Hypothesis</a:t>
            </a:r>
            <a:endParaRPr lang="en-US" sz="5400" dirty="0"/>
          </a:p>
        </p:txBody>
      </p:sp>
      <p:sp>
        <p:nvSpPr>
          <p:cNvPr id="3" name="Content Placeholder 2"/>
          <p:cNvSpPr>
            <a:spLocks noGrp="1"/>
          </p:cNvSpPr>
          <p:nvPr>
            <p:ph idx="1"/>
          </p:nvPr>
        </p:nvSpPr>
        <p:spPr>
          <a:xfrm>
            <a:off x="990600" y="1066800"/>
            <a:ext cx="8153400" cy="5791200"/>
          </a:xfrm>
        </p:spPr>
        <p:txBody>
          <a:bodyPr>
            <a:normAutofit/>
          </a:bodyPr>
          <a:lstStyle/>
          <a:p>
            <a:pPr marL="596646" indent="-514350">
              <a:buNone/>
            </a:pPr>
            <a:r>
              <a:rPr lang="en-US" dirty="0" smtClean="0"/>
              <a:t>Equal volumes of gases at the same temperature and pressure have the same number of molecules.</a:t>
            </a:r>
            <a:endParaRPr lang="en-US" dirty="0" smtClean="0"/>
          </a:p>
          <a:p>
            <a:pPr marL="596646" indent="-514350">
              <a:buNone/>
            </a:pPr>
            <a:endParaRPr lang="en-US" dirty="0" smtClean="0"/>
          </a:p>
        </p:txBody>
      </p:sp>
      <p:pic>
        <p:nvPicPr>
          <p:cNvPr id="14" name="Picture 13" descr="untitled.bmp"/>
          <p:cNvPicPr>
            <a:picLocks noChangeAspect="1"/>
          </p:cNvPicPr>
          <p:nvPr/>
        </p:nvPicPr>
        <p:blipFill>
          <a:blip r:embed="rId2" cstate="print"/>
          <a:stretch>
            <a:fillRect/>
          </a:stretch>
        </p:blipFill>
        <p:spPr>
          <a:xfrm>
            <a:off x="6400799" y="2590800"/>
            <a:ext cx="2482187" cy="3429000"/>
          </a:xfrm>
          <a:prstGeom prst="rect">
            <a:avLst/>
          </a:prstGeom>
        </p:spPr>
      </p:pic>
      <p:pic>
        <p:nvPicPr>
          <p:cNvPr id="17" name="Picture 16" descr="3620_full.jpg"/>
          <p:cNvPicPr>
            <a:picLocks noChangeAspect="1"/>
          </p:cNvPicPr>
          <p:nvPr/>
        </p:nvPicPr>
        <p:blipFill>
          <a:blip r:embed="rId3" cstate="print"/>
          <a:stretch>
            <a:fillRect/>
          </a:stretch>
        </p:blipFill>
        <p:spPr>
          <a:xfrm>
            <a:off x="1447800" y="2666999"/>
            <a:ext cx="3352800" cy="4071257"/>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498080" cy="1143000"/>
          </a:xfrm>
        </p:spPr>
        <p:txBody>
          <a:bodyPr>
            <a:normAutofit/>
          </a:bodyPr>
          <a:lstStyle/>
          <a:p>
            <a:r>
              <a:rPr lang="en-US" sz="4400" dirty="0" smtClean="0">
                <a:sym typeface="Wingdings" pitchFamily="2" charset="2"/>
              </a:rPr>
              <a:t>Avogadro’s Hypothesis</a:t>
            </a:r>
            <a:endParaRPr lang="en-US" sz="4400" dirty="0"/>
          </a:p>
        </p:txBody>
      </p:sp>
      <p:sp>
        <p:nvSpPr>
          <p:cNvPr id="3" name="Content Placeholder 2"/>
          <p:cNvSpPr>
            <a:spLocks noGrp="1"/>
          </p:cNvSpPr>
          <p:nvPr>
            <p:ph idx="1"/>
          </p:nvPr>
        </p:nvSpPr>
        <p:spPr>
          <a:xfrm>
            <a:off x="1066800" y="914400"/>
            <a:ext cx="8077200" cy="5638800"/>
          </a:xfrm>
        </p:spPr>
        <p:txBody>
          <a:bodyPr>
            <a:normAutofit lnSpcReduction="10000"/>
          </a:bodyPr>
          <a:lstStyle/>
          <a:p>
            <a:pPr marL="596646" indent="-514350"/>
            <a:r>
              <a:rPr lang="en-US" i="1" u="sng" dirty="0" smtClean="0"/>
              <a:t>Mole</a:t>
            </a:r>
            <a:r>
              <a:rPr lang="en-US" dirty="0" smtClean="0"/>
              <a:t> is used to count very small particles.</a:t>
            </a:r>
            <a:r>
              <a:rPr lang="en-US" dirty="0" smtClean="0"/>
              <a:t>	</a:t>
            </a:r>
            <a:endParaRPr lang="en-US" dirty="0" smtClean="0"/>
          </a:p>
          <a:p>
            <a:pPr marL="596646" indent="-514350"/>
            <a:r>
              <a:rPr lang="en-US" dirty="0" smtClean="0"/>
              <a:t>A mole is a basic unit of the amount or quantity of a substance. It may be atoms, molecules, ions or group of ions.</a:t>
            </a:r>
          </a:p>
          <a:p>
            <a:pPr marL="596646" indent="-514350">
              <a:buNone/>
            </a:pPr>
            <a:endParaRPr lang="en-US" dirty="0" smtClean="0"/>
          </a:p>
          <a:p>
            <a:pPr marL="596646" indent="-514350"/>
            <a:r>
              <a:rPr lang="en-US" dirty="0" smtClean="0"/>
              <a:t>For example, if equal volumes of different gases like hydrogen, oxygen and chlorine are held in separate containers under similar conditions of temperature and pressure, then each container will contain the same number of molecules.</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8077200" cy="1143000"/>
          </a:xfrm>
        </p:spPr>
        <p:txBody>
          <a:bodyPr>
            <a:normAutofit/>
          </a:bodyPr>
          <a:lstStyle/>
          <a:p>
            <a:r>
              <a:rPr lang="en-US" sz="4400" dirty="0" smtClean="0">
                <a:sym typeface="Wingdings" pitchFamily="2" charset="2"/>
              </a:rPr>
              <a:t>Avogadro’s Number</a:t>
            </a:r>
            <a:endParaRPr lang="en-US" sz="4400" dirty="0"/>
          </a:p>
        </p:txBody>
      </p:sp>
      <p:sp>
        <p:nvSpPr>
          <p:cNvPr id="10" name="TextBox 9"/>
          <p:cNvSpPr txBox="1"/>
          <p:nvPr/>
        </p:nvSpPr>
        <p:spPr>
          <a:xfrm>
            <a:off x="990600" y="1219200"/>
            <a:ext cx="8153400" cy="2800767"/>
          </a:xfrm>
          <a:prstGeom prst="rect">
            <a:avLst/>
          </a:prstGeom>
          <a:noFill/>
        </p:spPr>
        <p:txBody>
          <a:bodyPr wrap="square" rtlCol="0">
            <a:spAutoFit/>
          </a:bodyPr>
          <a:lstStyle/>
          <a:p>
            <a:endParaRPr lang="en-US" sz="3200" dirty="0" smtClean="0"/>
          </a:p>
          <a:p>
            <a:r>
              <a:rPr lang="en-US" sz="4800" dirty="0" smtClean="0"/>
              <a:t>1 mol = 6.02 X 10</a:t>
            </a:r>
            <a:r>
              <a:rPr lang="en-US" sz="4800" baseline="30000" dirty="0" smtClean="0"/>
              <a:t>23</a:t>
            </a:r>
            <a:endParaRPr lang="en-US" sz="4800" baseline="30000" dirty="0" smtClean="0"/>
          </a:p>
          <a:p>
            <a:endParaRPr lang="en-US" sz="3200" dirty="0" smtClean="0"/>
          </a:p>
          <a:p>
            <a:r>
              <a:rPr lang="en-US" sz="3200" dirty="0" smtClean="0"/>
              <a:t>1 mole of any gas at STP has a volume of </a:t>
            </a:r>
            <a:r>
              <a:rPr lang="en-US" sz="3200" dirty="0" smtClean="0">
                <a:solidFill>
                  <a:srgbClr val="FF0000"/>
                </a:solidFill>
              </a:rPr>
              <a:t>22.4 L</a:t>
            </a:r>
          </a:p>
          <a:p>
            <a:r>
              <a:rPr lang="en-US" sz="3200" dirty="0" smtClean="0"/>
              <a:t>Known as Molar Volume.</a:t>
            </a:r>
          </a:p>
        </p:txBody>
      </p:sp>
      <p:pic>
        <p:nvPicPr>
          <p:cNvPr id="12" name="Picture 11" descr="bonus_avogadro.gif"/>
          <p:cNvPicPr>
            <a:picLocks noChangeAspect="1"/>
          </p:cNvPicPr>
          <p:nvPr/>
        </p:nvPicPr>
        <p:blipFill>
          <a:blip r:embed="rId2" cstate="print"/>
          <a:stretch>
            <a:fillRect/>
          </a:stretch>
        </p:blipFill>
        <p:spPr>
          <a:xfrm>
            <a:off x="2362200" y="4032607"/>
            <a:ext cx="5029200" cy="282539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slide(fromBottom)">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slide(fromBottom)">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slide(fromBottom)">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slide(fromBottom)">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8077200" cy="1143000"/>
          </a:xfrm>
        </p:spPr>
        <p:txBody>
          <a:bodyPr>
            <a:normAutofit/>
          </a:bodyPr>
          <a:lstStyle/>
          <a:p>
            <a:r>
              <a:rPr lang="en-US" dirty="0" smtClean="0"/>
              <a:t>Diffusion of Gases:</a:t>
            </a:r>
            <a:endParaRPr lang="en-US" dirty="0"/>
          </a:p>
        </p:txBody>
      </p:sp>
      <p:sp>
        <p:nvSpPr>
          <p:cNvPr id="3" name="Content Placeholder 2"/>
          <p:cNvSpPr>
            <a:spLocks noGrp="1"/>
          </p:cNvSpPr>
          <p:nvPr>
            <p:ph idx="1"/>
          </p:nvPr>
        </p:nvSpPr>
        <p:spPr>
          <a:xfrm>
            <a:off x="1066800" y="1295400"/>
            <a:ext cx="7866888" cy="5791200"/>
          </a:xfrm>
        </p:spPr>
        <p:txBody>
          <a:bodyPr>
            <a:normAutofit/>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p:txBody>
      </p:sp>
      <p:pic>
        <p:nvPicPr>
          <p:cNvPr id="8" name="Picture 7" descr="diffusion-effusion-process.gif"/>
          <p:cNvPicPr>
            <a:picLocks noChangeAspect="1"/>
          </p:cNvPicPr>
          <p:nvPr/>
        </p:nvPicPr>
        <p:blipFill>
          <a:blip r:embed="rId2" cstate="print"/>
          <a:srcRect b="49209"/>
          <a:stretch>
            <a:fillRect/>
          </a:stretch>
        </p:blipFill>
        <p:spPr>
          <a:xfrm>
            <a:off x="1524000" y="1447800"/>
            <a:ext cx="6553200" cy="298041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498080" cy="1143000"/>
          </a:xfrm>
        </p:spPr>
        <p:txBody>
          <a:bodyPr/>
          <a:lstStyle/>
          <a:p>
            <a:r>
              <a:rPr lang="en-US" dirty="0" smtClean="0"/>
              <a:t>Graham’s Law</a:t>
            </a:r>
            <a:endParaRPr lang="en-US" dirty="0"/>
          </a:p>
        </p:txBody>
      </p:sp>
      <p:sp>
        <p:nvSpPr>
          <p:cNvPr id="3" name="Content Placeholder 2"/>
          <p:cNvSpPr>
            <a:spLocks noGrp="1"/>
          </p:cNvSpPr>
          <p:nvPr>
            <p:ph idx="1"/>
          </p:nvPr>
        </p:nvSpPr>
        <p:spPr>
          <a:xfrm>
            <a:off x="1066800" y="914400"/>
            <a:ext cx="7866888" cy="5943600"/>
          </a:xfrm>
        </p:spPr>
        <p:txBody>
          <a:bodyPr/>
          <a:lstStyle/>
          <a:p>
            <a:pPr>
              <a:buNone/>
            </a:pPr>
            <a:r>
              <a:rPr lang="en-US" dirty="0" smtClean="0"/>
              <a:t>Inverse Relationship – lighter gases diffuse faster than heavier gases at the same temperature.</a:t>
            </a:r>
          </a:p>
          <a:p>
            <a:pPr>
              <a:buNone/>
            </a:pPr>
            <a:r>
              <a:rPr lang="en-US" dirty="0" smtClean="0"/>
              <a:t>Graham's law is useful in:</a:t>
            </a:r>
          </a:p>
          <a:p>
            <a:r>
              <a:rPr lang="en-US" dirty="0" smtClean="0"/>
              <a:t>Separation of gases having different densities by diffusion.</a:t>
            </a:r>
          </a:p>
          <a:p>
            <a:r>
              <a:rPr lang="en-US" dirty="0" smtClean="0"/>
              <a:t>Determining the densities and molecular masses of unknown gases by comparing their rates of diffusion with known gases.</a:t>
            </a:r>
          </a:p>
          <a:p>
            <a:r>
              <a:rPr lang="en-US" dirty="0" smtClean="0"/>
              <a:t>Separating the isotopes of some of the elements.</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Graham’s Law</a:t>
            </a:r>
            <a:endParaRPr lang="en-US" sz="4800" dirty="0"/>
          </a:p>
        </p:txBody>
      </p:sp>
      <p:sp>
        <p:nvSpPr>
          <p:cNvPr id="3" name="Content Placeholder 2"/>
          <p:cNvSpPr>
            <a:spLocks noGrp="1"/>
          </p:cNvSpPr>
          <p:nvPr>
            <p:ph idx="1"/>
          </p:nvPr>
        </p:nvSpPr>
        <p:spPr>
          <a:xfrm>
            <a:off x="1435608" y="1447800"/>
            <a:ext cx="7498080" cy="5410200"/>
          </a:xfrm>
        </p:spPr>
        <p:txBody>
          <a:bodyPr>
            <a:normAutofit/>
          </a:bodyPr>
          <a:lstStyle/>
          <a:p>
            <a:r>
              <a:rPr lang="en-US" dirty="0" smtClean="0"/>
              <a:t>At </a:t>
            </a:r>
            <a:r>
              <a:rPr lang="en-US" dirty="0" smtClean="0"/>
              <a:t>equal </a:t>
            </a:r>
            <a:r>
              <a:rPr lang="en-US" dirty="0" smtClean="0"/>
              <a:t>temperatures:</a:t>
            </a:r>
          </a:p>
          <a:p>
            <a:pPr>
              <a:buNone/>
            </a:pPr>
            <a:r>
              <a:rPr lang="en-US" dirty="0" smtClean="0"/>
              <a:t>	</a:t>
            </a:r>
            <a:r>
              <a:rPr lang="en-US" dirty="0" smtClean="0"/>
              <a:t>	 KE </a:t>
            </a:r>
            <a:r>
              <a:rPr lang="en-US" baseline="-25000" dirty="0" smtClean="0"/>
              <a:t>gas 1</a:t>
            </a:r>
            <a:r>
              <a:rPr lang="en-US" dirty="0" smtClean="0"/>
              <a:t> = </a:t>
            </a:r>
            <a:r>
              <a:rPr lang="en-US" dirty="0" smtClean="0"/>
              <a:t>KE </a:t>
            </a:r>
            <a:r>
              <a:rPr lang="en-US" baseline="-25000" dirty="0" smtClean="0"/>
              <a:t>gas </a:t>
            </a:r>
            <a:r>
              <a:rPr lang="en-US" baseline="-25000" dirty="0" smtClean="0"/>
              <a:t>2</a:t>
            </a:r>
          </a:p>
          <a:p>
            <a:pPr>
              <a:buNone/>
            </a:pPr>
            <a:r>
              <a:rPr lang="en-US" dirty="0" smtClean="0"/>
              <a:t>KE</a:t>
            </a:r>
            <a:r>
              <a:rPr lang="en-US" baseline="-25000" dirty="0" smtClean="0"/>
              <a:t>1</a:t>
            </a:r>
            <a:r>
              <a:rPr lang="en-US" dirty="0" smtClean="0"/>
              <a:t> </a:t>
            </a:r>
            <a:r>
              <a:rPr lang="en-US" dirty="0" smtClean="0"/>
              <a:t>= </a:t>
            </a:r>
            <a:r>
              <a:rPr lang="en-US" dirty="0" smtClean="0"/>
              <a:t>KE</a:t>
            </a:r>
            <a:r>
              <a:rPr lang="en-US" baseline="-25000" dirty="0" smtClean="0"/>
              <a:t>2</a:t>
            </a:r>
            <a:r>
              <a:rPr lang="en-US" dirty="0" smtClean="0"/>
              <a:t> </a:t>
            </a:r>
          </a:p>
          <a:p>
            <a:pPr>
              <a:buNone/>
            </a:pPr>
            <a:r>
              <a:rPr lang="en-US" dirty="0" smtClean="0"/>
              <a:t>KE = 1/2MV</a:t>
            </a:r>
            <a:r>
              <a:rPr lang="en-US" baseline="30000" dirty="0" smtClean="0"/>
              <a:t>2</a:t>
            </a:r>
            <a:endParaRPr lang="en-US" dirty="0" smtClean="0"/>
          </a:p>
          <a:p>
            <a:pPr>
              <a:buNone/>
            </a:pPr>
            <a:r>
              <a:rPr lang="en-US" dirty="0" smtClean="0"/>
              <a:t>Therefore</a:t>
            </a:r>
            <a:r>
              <a:rPr lang="en-US" dirty="0" smtClean="0"/>
              <a:t>: </a:t>
            </a:r>
            <a:endParaRPr lang="en-US" dirty="0" smtClean="0"/>
          </a:p>
          <a:p>
            <a:pPr>
              <a:buNone/>
            </a:pPr>
            <a:r>
              <a:rPr lang="en-US" dirty="0" smtClean="0"/>
              <a:t>1/2m</a:t>
            </a:r>
            <a:r>
              <a:rPr lang="en-US" baseline="-25000" dirty="0" smtClean="0"/>
              <a:t>1</a:t>
            </a:r>
            <a:r>
              <a:rPr lang="en-US" dirty="0" smtClean="0"/>
              <a:t>V</a:t>
            </a:r>
            <a:r>
              <a:rPr lang="en-US" baseline="-25000" dirty="0" smtClean="0"/>
              <a:t>1</a:t>
            </a:r>
            <a:r>
              <a:rPr lang="en-US" baseline="30000" dirty="0" smtClean="0"/>
              <a:t>2</a:t>
            </a:r>
            <a:r>
              <a:rPr lang="en-US" dirty="0" smtClean="0"/>
              <a:t> </a:t>
            </a:r>
            <a:r>
              <a:rPr lang="en-US" dirty="0" smtClean="0"/>
              <a:t>= 1/2m</a:t>
            </a:r>
            <a:r>
              <a:rPr lang="en-US" baseline="-25000" dirty="0" smtClean="0"/>
              <a:t>2</a:t>
            </a:r>
            <a:r>
              <a:rPr lang="en-US" dirty="0" smtClean="0"/>
              <a:t>V</a:t>
            </a:r>
            <a:r>
              <a:rPr lang="en-US" baseline="-25000" dirty="0" smtClean="0"/>
              <a:t>2</a:t>
            </a:r>
            <a:r>
              <a:rPr lang="en-US" baseline="30000" dirty="0" smtClean="0"/>
              <a:t>2</a:t>
            </a:r>
            <a:r>
              <a:rPr lang="en-US" dirty="0" smtClean="0"/>
              <a:t> </a:t>
            </a:r>
            <a:endParaRPr lang="en-US" dirty="0" smtClean="0"/>
          </a:p>
          <a:p>
            <a:pPr>
              <a:buNone/>
            </a:pPr>
            <a:r>
              <a:rPr lang="en-US" dirty="0" smtClean="0"/>
              <a:t>m</a:t>
            </a:r>
            <a:r>
              <a:rPr lang="en-US" baseline="-25000" dirty="0" smtClean="0"/>
              <a:t>1</a:t>
            </a:r>
            <a:r>
              <a:rPr lang="en-US" dirty="0" smtClean="0"/>
              <a:t>V</a:t>
            </a:r>
            <a:r>
              <a:rPr lang="en-US" baseline="-25000" dirty="0" smtClean="0"/>
              <a:t>1</a:t>
            </a:r>
            <a:r>
              <a:rPr lang="en-US" baseline="30000" dirty="0" smtClean="0"/>
              <a:t>2</a:t>
            </a:r>
            <a:r>
              <a:rPr lang="en-US" dirty="0" smtClean="0"/>
              <a:t>  = m</a:t>
            </a:r>
            <a:r>
              <a:rPr lang="en-US" baseline="-25000" dirty="0" smtClean="0"/>
              <a:t>2</a:t>
            </a:r>
            <a:r>
              <a:rPr lang="en-US" dirty="0" smtClean="0"/>
              <a:t>V</a:t>
            </a:r>
            <a:r>
              <a:rPr lang="en-US" baseline="-25000" dirty="0" smtClean="0"/>
              <a:t>2</a:t>
            </a:r>
            <a:r>
              <a:rPr lang="en-US" baseline="30000" dirty="0" smtClean="0"/>
              <a:t>2</a:t>
            </a:r>
          </a:p>
          <a:p>
            <a:pPr>
              <a:buNone/>
            </a:pPr>
            <a:r>
              <a:rPr lang="en-US" dirty="0" smtClean="0"/>
              <a:t>m</a:t>
            </a:r>
            <a:r>
              <a:rPr lang="en-US" baseline="-25000" dirty="0" smtClean="0"/>
              <a:t>1</a:t>
            </a:r>
            <a:r>
              <a:rPr lang="en-US" dirty="0" smtClean="0"/>
              <a:t>V</a:t>
            </a:r>
            <a:r>
              <a:rPr lang="en-US" baseline="-25000" dirty="0" smtClean="0"/>
              <a:t>2</a:t>
            </a:r>
            <a:r>
              <a:rPr lang="en-US" baseline="30000" dirty="0" smtClean="0"/>
              <a:t>2</a:t>
            </a:r>
            <a:r>
              <a:rPr lang="en-US" dirty="0" smtClean="0"/>
              <a:t>     m</a:t>
            </a:r>
            <a:r>
              <a:rPr lang="en-US" baseline="-25000" dirty="0" smtClean="0"/>
              <a:t>1</a:t>
            </a:r>
            <a:r>
              <a:rPr lang="en-US" dirty="0" smtClean="0"/>
              <a:t>V</a:t>
            </a:r>
            <a:r>
              <a:rPr lang="en-US" baseline="-25000" dirty="0" smtClean="0"/>
              <a:t>2</a:t>
            </a:r>
            <a:r>
              <a:rPr lang="en-US" baseline="30000" dirty="0" smtClean="0"/>
              <a:t>2</a:t>
            </a:r>
            <a:endParaRPr lang="en-US" baseline="30000" dirty="0" smtClean="0"/>
          </a:p>
          <a:p>
            <a:pPr>
              <a:buNone/>
            </a:pPr>
            <a:endParaRPr lang="en-US" dirty="0"/>
          </a:p>
        </p:txBody>
      </p:sp>
      <p:cxnSp>
        <p:nvCxnSpPr>
          <p:cNvPr id="5" name="Straight Connector 4"/>
          <p:cNvCxnSpPr/>
          <p:nvPr/>
        </p:nvCxnSpPr>
        <p:spPr>
          <a:xfrm>
            <a:off x="1600200" y="5410200"/>
            <a:ext cx="990600" cy="0"/>
          </a:xfrm>
          <a:prstGeom prst="line">
            <a:avLst/>
          </a:prstGeom>
        </p:spPr>
        <p:style>
          <a:lnRef idx="3">
            <a:schemeClr val="dk1"/>
          </a:lnRef>
          <a:fillRef idx="0">
            <a:schemeClr val="dk1"/>
          </a:fillRef>
          <a:effectRef idx="2">
            <a:schemeClr val="dk1"/>
          </a:effectRef>
          <a:fontRef idx="minor">
            <a:schemeClr val="tx1"/>
          </a:fontRef>
        </p:style>
      </p:cxnSp>
      <p:cxnSp>
        <p:nvCxnSpPr>
          <p:cNvPr id="6" name="Straight Connector 5"/>
          <p:cNvCxnSpPr/>
          <p:nvPr/>
        </p:nvCxnSpPr>
        <p:spPr>
          <a:xfrm>
            <a:off x="3124200" y="5410200"/>
            <a:ext cx="990600" cy="0"/>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a:off x="1524000" y="4953000"/>
            <a:ext cx="533400" cy="381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9" name="Straight Connector 8"/>
          <p:cNvCxnSpPr/>
          <p:nvPr/>
        </p:nvCxnSpPr>
        <p:spPr>
          <a:xfrm>
            <a:off x="1524000" y="5486400"/>
            <a:ext cx="533400" cy="381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10" name="Straight Connector 9"/>
          <p:cNvCxnSpPr/>
          <p:nvPr/>
        </p:nvCxnSpPr>
        <p:spPr>
          <a:xfrm>
            <a:off x="3505200" y="4953000"/>
            <a:ext cx="533400" cy="381000"/>
          </a:xfrm>
          <a:prstGeom prst="line">
            <a:avLst/>
          </a:prstGeom>
        </p:spPr>
        <p:style>
          <a:lnRef idx="3">
            <a:schemeClr val="accent3"/>
          </a:lnRef>
          <a:fillRef idx="0">
            <a:schemeClr val="accent3"/>
          </a:fillRef>
          <a:effectRef idx="2">
            <a:schemeClr val="accent3"/>
          </a:effectRef>
          <a:fontRef idx="minor">
            <a:schemeClr val="tx1"/>
          </a:fontRef>
        </p:style>
      </p:cxnSp>
      <p:cxnSp>
        <p:nvCxnSpPr>
          <p:cNvPr id="11" name="Straight Connector 10"/>
          <p:cNvCxnSpPr/>
          <p:nvPr/>
        </p:nvCxnSpPr>
        <p:spPr>
          <a:xfrm>
            <a:off x="3505200" y="5486400"/>
            <a:ext cx="533400" cy="381000"/>
          </a:xfrm>
          <a:prstGeom prst="line">
            <a:avLst/>
          </a:prstGeom>
        </p:spPr>
        <p:style>
          <a:lnRef idx="3">
            <a:schemeClr val="accent3"/>
          </a:lnRef>
          <a:fillRef idx="0">
            <a:schemeClr val="accent3"/>
          </a:fillRef>
          <a:effectRef idx="2">
            <a:schemeClr val="accent3"/>
          </a:effectRef>
          <a:fontRef idx="minor">
            <a:schemeClr val="tx1"/>
          </a:fontRef>
        </p:style>
      </p:cxnSp>
      <p:pic>
        <p:nvPicPr>
          <p:cNvPr id="12" name="Picture 11" descr="honsh11.jpg"/>
          <p:cNvPicPr>
            <a:picLocks noChangeAspect="1"/>
          </p:cNvPicPr>
          <p:nvPr/>
        </p:nvPicPr>
        <p:blipFill>
          <a:blip r:embed="rId2" cstate="print"/>
          <a:stretch>
            <a:fillRect/>
          </a:stretch>
        </p:blipFill>
        <p:spPr>
          <a:xfrm>
            <a:off x="6019800" y="4038600"/>
            <a:ext cx="2480538" cy="1981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slide(fromBottom)">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slide(fromBottom)">
                                      <p:cBhvr>
                                        <p:cTn id="25" dur="500"/>
                                        <p:tgtEl>
                                          <p:spTgt spid="3">
                                            <p:txEl>
                                              <p:pRg st="6" end="6"/>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slide(fromBottom)">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slide(fromBottom)">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4" fill="hold"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slide(fromBottom)">
                                      <p:cBhvr>
                                        <p:cTn id="38" dur="5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slide(fromBottom)">
                                      <p:cBhvr>
                                        <p:cTn id="43" dur="5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slide(fromBottom)">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12" presetClass="entr" presetSubtype="4" fill="hold" nodeType="click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slide(fromBottom)">
                                      <p:cBhvr>
                                        <p:cTn id="53" dur="500"/>
                                        <p:tgtEl>
                                          <p:spTgt spid="10"/>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4" fill="hold"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slide(fromBottom)">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4" fill="hold"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slide(fromBottom)">
                                      <p:cBhvr>
                                        <p:cTn id="6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1202</TotalTime>
  <Words>458</Words>
  <Application>Microsoft Office PowerPoint</Application>
  <PresentationFormat>On-screen Show (4:3)</PresentationFormat>
  <Paragraphs>107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Gay-Lussac – HW Review</vt:lpstr>
      <vt:lpstr>Combined Gas Law - HW Review</vt:lpstr>
      <vt:lpstr>Combined Gas Law – HW Review</vt:lpstr>
      <vt:lpstr>Avogadro’s Hypothesis</vt:lpstr>
      <vt:lpstr>Avogadro’s Hypothesis</vt:lpstr>
      <vt:lpstr>Avogadro’s Number</vt:lpstr>
      <vt:lpstr>Diffusion of Gases:</vt:lpstr>
      <vt:lpstr>Graham’s Law</vt:lpstr>
      <vt:lpstr>Graham’s Law</vt:lpstr>
      <vt:lpstr>Text Book</vt:lpstr>
      <vt:lpstr>Dalton’s Law of Partial Pressure</vt:lpstr>
      <vt:lpstr>Learning Check</vt:lpstr>
      <vt:lpstr>Deviation from Gas Laws</vt:lpstr>
      <vt:lpstr>Under what conditions will attractive forces be the least?</vt:lpstr>
      <vt:lpstr>Ideal Gas</vt:lpstr>
      <vt:lpstr>Which gas would deviate more from the ideal gas law?</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dc:title>
  <dc:creator>Randy</dc:creator>
  <cp:lastModifiedBy>Randy</cp:lastModifiedBy>
  <cp:revision>172</cp:revision>
  <dcterms:created xsi:type="dcterms:W3CDTF">2010-09-19T15:34:40Z</dcterms:created>
  <dcterms:modified xsi:type="dcterms:W3CDTF">2010-10-17T18:08:33Z</dcterms:modified>
</cp:coreProperties>
</file>