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8" r:id="rId4"/>
    <p:sldId id="257" r:id="rId5"/>
    <p:sldId id="269" r:id="rId6"/>
    <p:sldId id="259" r:id="rId7"/>
    <p:sldId id="260" r:id="rId8"/>
    <p:sldId id="263" r:id="rId9"/>
    <p:sldId id="265" r:id="rId10"/>
    <p:sldId id="266" r:id="rId11"/>
    <p:sldId id="267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00"/>
  </p:normalViewPr>
  <p:slideViewPr>
    <p:cSldViewPr>
      <p:cViewPr varScale="1">
        <p:scale>
          <a:sx n="73" d="100"/>
          <a:sy n="73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B586C6-EEEA-4FFE-947D-0A26659025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E5CD4D-7018-41E3-883D-802EA340F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DDC81-7376-4D51-B905-53E73B6BB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7D5EE-E699-4D3A-8659-C95EA258B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2782C6-6546-49CD-AB4F-416DDB7D8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26438-8686-46AA-8A24-43D9B6FAA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C5A52-4BA4-4AA0-A26C-9F279A830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B0C14-78D9-4ADD-82B5-BBF48C6E4A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800B7-0C1B-4F2F-B9F1-0A2AB6AD1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F8B7-B766-485B-9CBD-407D6C085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ABCC0-2FC2-4919-8D31-48F22D168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1F34A-0A0A-46B2-9DC6-75E85BBFB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FE850-91E4-4209-B349-5C80258B2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F16A0-12ED-4708-8A9C-E70719C42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F92A0-3BE0-44D3-900E-33DBDEEF4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FF7A4-A7F4-40C6-90CE-9446318C1C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EC37C-4694-4252-A444-ADABC3C44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4C1C7-6EF0-43ED-B5B9-DDC962F12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1E727-ADBA-4D92-9087-1961FBF73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47B93-B878-4920-8611-725A07B4C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08824-5266-443E-8F6F-9AB984679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F4D2F-641F-47BD-97DF-64DE61E73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82FEE-DC4A-4038-BEE8-EC21BC45D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96FC87-6F2D-4F85-99D3-08AD853761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03F48C-3403-4AD8-8B48-695BA907EA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2057400"/>
            <a:ext cx="5029200" cy="1012825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Groups</a:t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wheres-wal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5150" y="4476750"/>
            <a:ext cx="2228850" cy="2381250"/>
          </a:xfrm>
          <a:prstGeom prst="rect">
            <a:avLst/>
          </a:prstGeom>
        </p:spPr>
      </p:pic>
      <p:pic>
        <p:nvPicPr>
          <p:cNvPr id="8" name="Picture 7" descr="chem%20table%20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7676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3657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Table 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5375" cy="579438"/>
          </a:xfrm>
        </p:spPr>
        <p:txBody>
          <a:bodyPr/>
          <a:lstStyle/>
          <a:p>
            <a:r>
              <a:rPr lang="en-US" u="sng" dirty="0" smtClean="0"/>
              <a:t>Amines</a:t>
            </a:r>
            <a:r>
              <a:rPr lang="en-US" dirty="0" smtClean="0"/>
              <a:t>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990601"/>
            <a:ext cx="8791575" cy="18288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	* NH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       </a:t>
            </a:r>
          </a:p>
          <a:p>
            <a:pPr>
              <a:buNone/>
            </a:pPr>
            <a:r>
              <a:rPr lang="en-US" sz="3200" dirty="0" smtClean="0"/>
              <a:t>	* R – NH</a:t>
            </a:r>
            <a:r>
              <a:rPr lang="en-US" sz="3200" baseline="-25000" dirty="0" smtClean="0"/>
              <a:t>2</a:t>
            </a:r>
          </a:p>
          <a:p>
            <a:pPr>
              <a:buNone/>
            </a:pPr>
            <a:r>
              <a:rPr lang="en-US" sz="3200" dirty="0" smtClean="0"/>
              <a:t>	* Drop the “e” and add “amine”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350520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   </a:t>
            </a:r>
            <a:r>
              <a:rPr lang="en-US" sz="3200" dirty="0" err="1" smtClean="0"/>
              <a:t>C</a:t>
            </a:r>
            <a:r>
              <a:rPr lang="en-US" sz="3200" dirty="0" smtClean="0"/>
              <a:t>   </a:t>
            </a:r>
            <a:r>
              <a:rPr lang="en-US" sz="3200" dirty="0" err="1" smtClean="0"/>
              <a:t>C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819400"/>
            <a:ext cx="93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NH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3657600" y="38100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3048000" y="38100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4267200" y="38100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876800" y="38100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3314700" y="3467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314700" y="4152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924300" y="4152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610100" y="4152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3924300" y="3467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610100" y="3467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0" y="4572000"/>
            <a:ext cx="2938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1-propanamine</a:t>
            </a:r>
            <a:endParaRPr lang="en-US" sz="3200" dirty="0"/>
          </a:p>
        </p:txBody>
      </p:sp>
      <p:pic>
        <p:nvPicPr>
          <p:cNvPr id="19" name="Picture 18" descr="wheres-waldo-missing-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4500" y="4465983"/>
            <a:ext cx="3619500" cy="2392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55638"/>
          </a:xfrm>
        </p:spPr>
        <p:txBody>
          <a:bodyPr/>
          <a:lstStyle/>
          <a:p>
            <a:r>
              <a:rPr lang="en-US" dirty="0" smtClean="0"/>
              <a:t>   Amino acid = both acid group &amp; amine group</a:t>
            </a:r>
            <a:endParaRPr lang="en-US" dirty="0"/>
          </a:p>
        </p:txBody>
      </p:sp>
      <p:pic>
        <p:nvPicPr>
          <p:cNvPr id="4" name="Content Placeholder 3" descr="imagesCAR28IB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880" y="1600200"/>
            <a:ext cx="6705120" cy="4486334"/>
          </a:xfrm>
        </p:spPr>
      </p:pic>
      <p:pic>
        <p:nvPicPr>
          <p:cNvPr id="5" name="Picture 4" descr="lens9936411_1268327437Wheres_waldo_costu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00600"/>
            <a:ext cx="1282668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5375" cy="579438"/>
          </a:xfrm>
        </p:spPr>
        <p:txBody>
          <a:bodyPr/>
          <a:lstStyle/>
          <a:p>
            <a:r>
              <a:rPr lang="en-US" u="sng" dirty="0" smtClean="0"/>
              <a:t>Amides</a:t>
            </a:r>
            <a:r>
              <a:rPr lang="en-US" dirty="0" smtClean="0"/>
              <a:t>: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3124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 Drop the “e” and add “amide”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4343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ethanamide</a:t>
            </a:r>
            <a:endParaRPr lang="en-US" sz="3200" dirty="0"/>
          </a:p>
        </p:txBody>
      </p:sp>
      <p:pic>
        <p:nvPicPr>
          <p:cNvPr id="10" name="Picture 9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04800"/>
            <a:ext cx="3810000" cy="254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38400" y="4343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   </a:t>
            </a:r>
            <a:r>
              <a:rPr lang="en-US" sz="3200" dirty="0" err="1" smtClean="0"/>
              <a:t>C</a:t>
            </a:r>
            <a:r>
              <a:rPr lang="en-US" sz="3200" dirty="0" smtClean="0"/>
              <a:t>   NH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373380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3162300" y="43053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3238500" y="43053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2552700" y="43053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2552700" y="49911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2286000" y="46482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2895600" y="46482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505200" y="46482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2.jpg"/>
          <p:cNvPicPr>
            <a:picLocks noChangeAspect="1"/>
          </p:cNvPicPr>
          <p:nvPr/>
        </p:nvPicPr>
        <p:blipFill>
          <a:blip r:embed="rId3" cstate="print"/>
          <a:srcRect t="12000" b="16000"/>
          <a:stretch>
            <a:fillRect/>
          </a:stretch>
        </p:blipFill>
        <p:spPr>
          <a:xfrm>
            <a:off x="6705600" y="5290457"/>
            <a:ext cx="2438400" cy="1567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28600"/>
            <a:ext cx="8991600" cy="579438"/>
          </a:xfrm>
        </p:spPr>
        <p:txBody>
          <a:bodyPr/>
          <a:lstStyle/>
          <a:p>
            <a:r>
              <a:rPr lang="en-US" u="sng" dirty="0" smtClean="0"/>
              <a:t>Ethers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924800" cy="59436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/>
              <a:t>			</a:t>
            </a:r>
            <a:endParaRPr lang="en-US" sz="3200" dirty="0"/>
          </a:p>
        </p:txBody>
      </p:sp>
      <p:pic>
        <p:nvPicPr>
          <p:cNvPr id="9" name="Picture 8" descr="ogrou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609600"/>
            <a:ext cx="2928937" cy="1895195"/>
          </a:xfrm>
          <a:prstGeom prst="rect">
            <a:avLst/>
          </a:prstGeom>
        </p:spPr>
      </p:pic>
      <p:pic>
        <p:nvPicPr>
          <p:cNvPr id="10" name="Picture 9" descr="eth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24200"/>
            <a:ext cx="5578992" cy="3733800"/>
          </a:xfrm>
          <a:prstGeom prst="rect">
            <a:avLst/>
          </a:prstGeom>
        </p:spPr>
      </p:pic>
      <p:pic>
        <p:nvPicPr>
          <p:cNvPr id="11" name="Picture 10" descr="wal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4476750"/>
            <a:ext cx="20574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316662" cy="609600"/>
          </a:xfrm>
        </p:spPr>
        <p:txBody>
          <a:bodyPr/>
          <a:lstStyle/>
          <a:p>
            <a:r>
              <a:rPr lang="en-US" u="sng" dirty="0" smtClean="0"/>
              <a:t>Ethers Continued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1219201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Look at both sides of the – O –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If the same, use </a:t>
            </a:r>
            <a:r>
              <a:rPr lang="en-US" sz="3200" dirty="0" err="1" smtClean="0"/>
              <a:t>di</a:t>
            </a:r>
            <a:r>
              <a:rPr lang="en-US" sz="3200" dirty="0" smtClean="0"/>
              <a:t> and ether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If different, alphabetize and end with ether</a:t>
            </a:r>
            <a:endParaRPr lang="en-US" sz="3200" dirty="0"/>
          </a:p>
        </p:txBody>
      </p:sp>
      <p:pic>
        <p:nvPicPr>
          <p:cNvPr id="33" name="Picture 32" descr="Diethyl-ether-2D-fl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971800"/>
            <a:ext cx="4571999" cy="201583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505200" y="5257800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diethylether</a:t>
            </a:r>
            <a:endParaRPr lang="en-US" sz="3200" dirty="0"/>
          </a:p>
        </p:txBody>
      </p:sp>
      <p:pic>
        <p:nvPicPr>
          <p:cNvPr id="45" name="Picture 44" descr="waldo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517892" y="3346704"/>
            <a:ext cx="1626108" cy="3511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allAtOnce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316662" cy="609600"/>
          </a:xfrm>
        </p:spPr>
        <p:txBody>
          <a:bodyPr/>
          <a:lstStyle/>
          <a:p>
            <a:r>
              <a:rPr lang="en-US" u="sng" dirty="0" smtClean="0"/>
              <a:t>Ethers Continued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14400" y="1219200"/>
            <a:ext cx="284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butylethylether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1143000"/>
            <a:ext cx="4331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   </a:t>
            </a:r>
            <a:r>
              <a:rPr lang="en-US" sz="3200" dirty="0" err="1" smtClean="0"/>
              <a:t>C</a:t>
            </a:r>
            <a:r>
              <a:rPr lang="en-US" sz="3200" dirty="0" smtClean="0"/>
              <a:t>   O   C   </a:t>
            </a:r>
            <a:r>
              <a:rPr lang="en-US" sz="3200" dirty="0" err="1" smtClean="0"/>
              <a:t>C</a:t>
            </a:r>
            <a:r>
              <a:rPr lang="en-US" sz="3200" dirty="0" smtClean="0"/>
              <a:t>   </a:t>
            </a:r>
            <a:r>
              <a:rPr lang="en-US" sz="3200" dirty="0" err="1" smtClean="0"/>
              <a:t>C</a:t>
            </a:r>
            <a:r>
              <a:rPr lang="en-US" sz="3200" dirty="0" smtClean="0"/>
              <a:t>   </a:t>
            </a:r>
            <a:r>
              <a:rPr lang="en-US" sz="3200" dirty="0" err="1" smtClean="0"/>
              <a:t>C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553200" y="1447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3600" y="1447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7800" y="1447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1447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0" y="1447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1447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62800" y="1447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72400" y="1447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4305300" y="11049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305300" y="1790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914900" y="1790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4914900" y="11049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6210300" y="1790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6210300" y="11049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6819900" y="11049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6819900" y="1790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7505700" y="11049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8115300" y="1790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8115300" y="11049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7505700" y="1790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1" name="Picture 30" descr="image004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514600"/>
            <a:ext cx="3252788" cy="190970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3124200"/>
            <a:ext cx="3190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ethylmethylether</a:t>
            </a:r>
            <a:endParaRPr lang="en-US" sz="3200" dirty="0"/>
          </a:p>
        </p:txBody>
      </p:sp>
      <p:pic>
        <p:nvPicPr>
          <p:cNvPr id="34" name="Picture 33" descr="20070531000015!Diethyl-ether-2D-fl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3279" y="4800600"/>
            <a:ext cx="3418640" cy="20574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590800" y="5486400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dimethylether</a:t>
            </a:r>
            <a:endParaRPr lang="en-US" sz="3200" dirty="0"/>
          </a:p>
        </p:txBody>
      </p:sp>
      <p:pic>
        <p:nvPicPr>
          <p:cNvPr id="36" name="Picture 35" descr="wheres_wald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38800"/>
            <a:ext cx="1219200" cy="1219200"/>
          </a:xfrm>
          <a:prstGeom prst="rect">
            <a:avLst/>
          </a:prstGeom>
        </p:spPr>
      </p:pic>
      <p:pic>
        <p:nvPicPr>
          <p:cNvPr id="37" name="Picture 36" descr="butyl_ethyl_ether1_jpg9c936b71-cc01-4b91-b245-017721c5f80eLarg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236220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2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52400"/>
            <a:ext cx="8791575" cy="655638"/>
          </a:xfrm>
        </p:spPr>
        <p:txBody>
          <a:bodyPr/>
          <a:lstStyle/>
          <a:p>
            <a:r>
              <a:rPr lang="en-US" u="sng" dirty="0" smtClean="0"/>
              <a:t>Organic Acids</a:t>
            </a:r>
            <a:r>
              <a:rPr lang="en-US" dirty="0" smtClean="0"/>
              <a:t>:  -COOH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600200"/>
            <a:ext cx="332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Functional Group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3429000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General Formula</a:t>
            </a:r>
            <a:endParaRPr lang="en-US" sz="3200" dirty="0"/>
          </a:p>
        </p:txBody>
      </p:sp>
      <p:pic>
        <p:nvPicPr>
          <p:cNvPr id="38" name="Picture 37" descr="carboxyl-functional-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143000"/>
            <a:ext cx="2000251" cy="1600200"/>
          </a:xfrm>
          <a:prstGeom prst="rect">
            <a:avLst/>
          </a:prstGeom>
        </p:spPr>
      </p:pic>
      <p:pic>
        <p:nvPicPr>
          <p:cNvPr id="45" name="Picture 44" descr="image0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124200"/>
            <a:ext cx="2366962" cy="189357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209800" y="5638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 Drop the “e” add “</a:t>
            </a:r>
            <a:r>
              <a:rPr lang="en-US" sz="3200" dirty="0" err="1" smtClean="0"/>
              <a:t>oic</a:t>
            </a:r>
            <a:r>
              <a:rPr lang="en-US" sz="3200" dirty="0" smtClean="0"/>
              <a:t>” and “acid”</a:t>
            </a:r>
            <a:endParaRPr lang="en-US" sz="3200" dirty="0"/>
          </a:p>
        </p:txBody>
      </p:sp>
      <p:pic>
        <p:nvPicPr>
          <p:cNvPr id="47" name="Picture 46" descr="WW-Fantastic-Journey-iP-Hea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7800" y="0"/>
            <a:ext cx="1346200" cy="134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304800"/>
            <a:ext cx="8791575" cy="6858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u="sng" dirty="0" smtClean="0"/>
              <a:t>Organic Acids Continued</a:t>
            </a:r>
            <a:r>
              <a:rPr lang="en-US" sz="3200" dirty="0" smtClean="0"/>
              <a:t>:</a:t>
            </a:r>
          </a:p>
          <a:p>
            <a:pPr marL="514350" indent="-514350">
              <a:buNone/>
            </a:pPr>
            <a:r>
              <a:rPr lang="en-US" sz="3200" dirty="0" smtClean="0"/>
              <a:t>			</a:t>
            </a:r>
          </a:p>
          <a:p>
            <a:pPr marL="514350" indent="-514350">
              <a:buNone/>
            </a:pPr>
            <a:r>
              <a:rPr lang="en-US" sz="3200" dirty="0" smtClean="0"/>
              <a:t>						</a:t>
            </a:r>
            <a:endParaRPr lang="en-US" sz="3200" dirty="0"/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1828800" y="1752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2933700" y="3390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247900" y="1409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47800" y="1447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   C   OH </a:t>
            </a:r>
            <a:endParaRPr lang="en-US" sz="3200" dirty="0"/>
          </a:p>
        </p:txBody>
      </p:sp>
      <p:cxnSp>
        <p:nvCxnSpPr>
          <p:cNvPr id="38" name="Straight Connector 37"/>
          <p:cNvCxnSpPr/>
          <p:nvPr/>
        </p:nvCxnSpPr>
        <p:spPr>
          <a:xfrm rot="10800000">
            <a:off x="2514600" y="1752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2590800" y="37338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2171700" y="1409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62400" y="1295400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Methanoic</a:t>
            </a:r>
            <a:r>
              <a:rPr lang="en-US" sz="3200" dirty="0" smtClean="0"/>
              <a:t> acid</a:t>
            </a:r>
            <a:endParaRPr lang="en-US" sz="3200" dirty="0"/>
          </a:p>
        </p:txBody>
      </p:sp>
      <p:sp>
        <p:nvSpPr>
          <p:cNvPr id="46" name="Rectangle 45"/>
          <p:cNvSpPr/>
          <p:nvPr/>
        </p:nvSpPr>
        <p:spPr>
          <a:xfrm>
            <a:off x="4724400" y="3429000"/>
            <a:ext cx="2645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Ethanoic</a:t>
            </a:r>
            <a:r>
              <a:rPr lang="en-US" sz="3200" dirty="0" smtClean="0"/>
              <a:t> acid</a:t>
            </a:r>
            <a:endParaRPr lang="en-US" sz="32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 flipH="1" flipV="1">
            <a:off x="3009900" y="3390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2324100" y="40767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2324100" y="33909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2057400" y="37338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3276600" y="37338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343400" y="4267200"/>
            <a:ext cx="4103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COOH  (Table K)</a:t>
            </a:r>
          </a:p>
          <a:p>
            <a:r>
              <a:rPr lang="en-US" sz="3200" dirty="0" smtClean="0"/>
              <a:t>Acetic Acid = Vinegar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2057400" y="76200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2209800" y="3429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   C   OH 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2819400" y="274320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pic>
        <p:nvPicPr>
          <p:cNvPr id="40" name="Picture 39" descr="wald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77482"/>
            <a:ext cx="2819400" cy="1880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56" grpId="0"/>
      <p:bldP spid="31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57200" y="304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Esters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pic>
        <p:nvPicPr>
          <p:cNvPr id="8" name="Picture 7" descr="esters_gen_f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489200"/>
            <a:ext cx="6527800" cy="4368800"/>
          </a:xfrm>
          <a:prstGeom prst="rect">
            <a:avLst/>
          </a:prstGeom>
        </p:spPr>
      </p:pic>
      <p:pic>
        <p:nvPicPr>
          <p:cNvPr id="9" name="Picture 8" descr="collegehumor_d9bd3a283db68c64904e603aeb47ab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9952" y="1"/>
            <a:ext cx="2644048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28600"/>
            <a:ext cx="8791575" cy="579438"/>
          </a:xfrm>
        </p:spPr>
        <p:txBody>
          <a:bodyPr/>
          <a:lstStyle/>
          <a:p>
            <a:r>
              <a:rPr lang="en-US" u="sng" dirty="0" smtClean="0"/>
              <a:t>Esters Continued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143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Organic Acid + Alcohol </a:t>
            </a:r>
            <a:r>
              <a:rPr lang="en-US" sz="3200" dirty="0" smtClean="0">
                <a:sym typeface="Wingdings" pitchFamily="2" charset="2"/>
              </a:rPr>
              <a:t> Ester + Water</a:t>
            </a:r>
            <a:endParaRPr lang="en-US" sz="3200" dirty="0"/>
          </a:p>
        </p:txBody>
      </p:sp>
      <p:pic>
        <p:nvPicPr>
          <p:cNvPr id="8" name="Picture 7" descr="gatewaysci_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057400"/>
            <a:ext cx="4419600" cy="4493260"/>
          </a:xfrm>
          <a:prstGeom prst="rect">
            <a:avLst/>
          </a:prstGeom>
        </p:spPr>
      </p:pic>
      <p:pic>
        <p:nvPicPr>
          <p:cNvPr id="9" name="Picture 8" descr="Waldo-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258508" y="4876800"/>
            <a:ext cx="1885492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316662" cy="579438"/>
          </a:xfrm>
        </p:spPr>
        <p:txBody>
          <a:bodyPr/>
          <a:lstStyle/>
          <a:p>
            <a:r>
              <a:rPr lang="en-US" u="sng" dirty="0" smtClean="0"/>
              <a:t>Esters Continued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name: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	1.  name alcohol side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	2.  name acid side    (  </a:t>
            </a:r>
            <a:r>
              <a:rPr lang="he-IL" sz="3200" dirty="0" smtClean="0"/>
              <a:t>ײ</a:t>
            </a:r>
            <a:r>
              <a:rPr lang="en-US" sz="3200" dirty="0" smtClean="0"/>
              <a:t> )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	3.  drop the “e” and add “</a:t>
            </a:r>
            <a:r>
              <a:rPr lang="en-US" sz="3200" dirty="0" err="1" smtClean="0"/>
              <a:t>oate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6019800"/>
            <a:ext cx="332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Methyl </a:t>
            </a:r>
            <a:r>
              <a:rPr lang="en-US" sz="3200" dirty="0" err="1" smtClean="0"/>
              <a:t>ethanoate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19050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  C</a:t>
            </a:r>
            <a:endParaRPr lang="en-US" b="1" dirty="0"/>
          </a:p>
        </p:txBody>
      </p:sp>
      <p:pic>
        <p:nvPicPr>
          <p:cNvPr id="16" name="Picture 15" descr="methylethanoat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429000"/>
            <a:ext cx="4436772" cy="1981200"/>
          </a:xfrm>
          <a:prstGeom prst="rect">
            <a:avLst/>
          </a:prstGeom>
        </p:spPr>
      </p:pic>
      <p:sp>
        <p:nvSpPr>
          <p:cNvPr id="17" name="Left Bracket 16"/>
          <p:cNvSpPr/>
          <p:nvPr/>
        </p:nvSpPr>
        <p:spPr>
          <a:xfrm rot="16200000">
            <a:off x="5334000" y="4191000"/>
            <a:ext cx="609600" cy="182880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/>
          <p:cNvSpPr/>
          <p:nvPr/>
        </p:nvSpPr>
        <p:spPr>
          <a:xfrm rot="16200000">
            <a:off x="7315200" y="4267200"/>
            <a:ext cx="609600" cy="1676400"/>
          </a:xfrm>
          <a:prstGeom prst="leftBracket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05400" y="5486400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Acid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5486400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Alcohol</a:t>
            </a:r>
          </a:p>
        </p:txBody>
      </p:sp>
      <p:pic>
        <p:nvPicPr>
          <p:cNvPr id="21" name="Picture 20" descr="waldoexploring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1589942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7" grpId="0" animBg="1"/>
      <p:bldP spid="18" grpId="0" animBg="1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964_slide">
  <a:themeElements>
    <a:clrScheme name="Office Theme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ind_1964_slide</Template>
  <TotalTime>1245</TotalTime>
  <Words>154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ind_1964_slide</vt:lpstr>
      <vt:lpstr>1_Default Design</vt:lpstr>
      <vt:lpstr> Functional Groups Continued</vt:lpstr>
      <vt:lpstr>Ethers:</vt:lpstr>
      <vt:lpstr>Ethers Continued:</vt:lpstr>
      <vt:lpstr>Ethers Continued:</vt:lpstr>
      <vt:lpstr>Organic Acids:  -COOH</vt:lpstr>
      <vt:lpstr>Slide 6</vt:lpstr>
      <vt:lpstr>Slide 7</vt:lpstr>
      <vt:lpstr>Esters Continued:</vt:lpstr>
      <vt:lpstr>Esters Continued:</vt:lpstr>
      <vt:lpstr>Amines:</vt:lpstr>
      <vt:lpstr>   Amino acid = both acid group &amp; amine group</vt:lpstr>
      <vt:lpstr>Amides: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Organic Chemistry</dc:title>
  <dc:creator>Randy</dc:creator>
  <cp:lastModifiedBy>Randy</cp:lastModifiedBy>
  <cp:revision>93</cp:revision>
  <dcterms:created xsi:type="dcterms:W3CDTF">2011-04-15T00:05:53Z</dcterms:created>
  <dcterms:modified xsi:type="dcterms:W3CDTF">2011-05-05T00:06:48Z</dcterms:modified>
</cp:coreProperties>
</file>