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0128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Hydrocarbons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ydrocarbon-h_c_shar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2897632" cy="1752600"/>
          </a:xfrm>
          <a:prstGeom prst="rect">
            <a:avLst/>
          </a:prstGeom>
        </p:spPr>
      </p:pic>
      <p:pic>
        <p:nvPicPr>
          <p:cNvPr id="7" name="Picture 6" descr="hydrocarbon-metha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3152775" cy="3095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5181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*Compounds with just  Hydrogen and Carbon</a:t>
            </a:r>
            <a:endParaRPr lang="en-US" sz="3600" dirty="0"/>
          </a:p>
        </p:txBody>
      </p:sp>
      <p:pic>
        <p:nvPicPr>
          <p:cNvPr id="11" name="Picture 10" descr="funny-animated-gifs-doggie-conga-l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344188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79438"/>
          </a:xfrm>
        </p:spPr>
        <p:txBody>
          <a:bodyPr/>
          <a:lstStyle/>
          <a:p>
            <a:r>
              <a:rPr lang="en-US" dirty="0" smtClean="0"/>
              <a:t>Derivatives of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3962400" cy="58674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Functional Group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b="1" dirty="0" smtClean="0"/>
              <a:t>*</a:t>
            </a:r>
            <a:r>
              <a:rPr lang="en-US" sz="3200" dirty="0" smtClean="0"/>
              <a:t>a group of elements that determine the type of compound</a:t>
            </a:r>
          </a:p>
          <a:p>
            <a:pPr>
              <a:buNone/>
            </a:pPr>
            <a:r>
              <a:rPr lang="en-US" sz="3200" dirty="0" smtClean="0"/>
              <a:t>Table R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Alcohol -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Base – </a:t>
            </a:r>
            <a:r>
              <a:rPr lang="en-US" sz="3200" dirty="0" err="1" smtClean="0"/>
              <a:t>NaOH</a:t>
            </a:r>
            <a:r>
              <a:rPr lang="en-US" sz="3200" dirty="0" smtClean="0"/>
              <a:t> not a functional group</a:t>
            </a:r>
          </a:p>
        </p:txBody>
      </p:sp>
      <p:pic>
        <p:nvPicPr>
          <p:cNvPr id="12" name="Picture 11" descr="chem%20table%20r.gif"/>
          <p:cNvPicPr>
            <a:picLocks noChangeAspect="1"/>
          </p:cNvPicPr>
          <p:nvPr/>
        </p:nvPicPr>
        <p:blipFill>
          <a:blip r:embed="rId2" cstate="print"/>
          <a:srcRect b="4969"/>
          <a:stretch>
            <a:fillRect/>
          </a:stretch>
        </p:blipFill>
        <p:spPr>
          <a:xfrm>
            <a:off x="4648199" y="762000"/>
            <a:ext cx="4303059" cy="6096000"/>
          </a:xfrm>
          <a:prstGeom prst="rect">
            <a:avLst/>
          </a:prstGeom>
        </p:spPr>
      </p:pic>
      <p:pic>
        <p:nvPicPr>
          <p:cNvPr id="13" name="Picture 12" descr="methanol_stru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343400"/>
            <a:ext cx="1539247" cy="1168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8991600" cy="579438"/>
          </a:xfrm>
        </p:spPr>
        <p:txBody>
          <a:bodyPr/>
          <a:lstStyle/>
          <a:p>
            <a:r>
              <a:rPr lang="en-US" dirty="0" smtClean="0"/>
              <a:t>Reference Tables used with Organic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67775" cy="49831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Table P 					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				Table Q</a:t>
            </a:r>
            <a:endParaRPr lang="en-US" sz="3200" dirty="0"/>
          </a:p>
        </p:txBody>
      </p:sp>
      <p:pic>
        <p:nvPicPr>
          <p:cNvPr id="4" name="Picture 3" descr="chem%20table%20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905000"/>
            <a:ext cx="3630562" cy="4267200"/>
          </a:xfrm>
          <a:prstGeom prst="rect">
            <a:avLst/>
          </a:prstGeom>
        </p:spPr>
      </p:pic>
      <p:pic>
        <p:nvPicPr>
          <p:cNvPr id="5" name="Picture 4" descr="chem%20table%20q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4600"/>
            <a:ext cx="5715000" cy="339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dirty="0" smtClean="0"/>
              <a:t>Types of Hydrocarbons: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67775" cy="5715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1" u="sng" dirty="0" err="1" smtClean="0"/>
              <a:t>Alkanes</a:t>
            </a:r>
            <a:endParaRPr lang="en-US" sz="3200" b="1" u="sng" dirty="0" smtClean="0"/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*have single bonds between carbons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*end in “</a:t>
            </a:r>
            <a:r>
              <a:rPr lang="en-US" sz="3200" dirty="0" err="1" smtClean="0"/>
              <a:t>ane</a:t>
            </a:r>
            <a:r>
              <a:rPr lang="en-US" sz="3200" dirty="0" smtClean="0"/>
              <a:t>”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 formula = C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2n+2</a:t>
            </a:r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		methane		ethane		  propane</a:t>
            </a:r>
            <a:endParaRPr lang="en-US" sz="3200" dirty="0"/>
          </a:p>
        </p:txBody>
      </p:sp>
      <p:pic>
        <p:nvPicPr>
          <p:cNvPr id="4" name="Picture 3" descr="methane1643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419600"/>
            <a:ext cx="1500907" cy="1555695"/>
          </a:xfrm>
          <a:prstGeom prst="rect">
            <a:avLst/>
          </a:prstGeom>
        </p:spPr>
      </p:pic>
      <p:pic>
        <p:nvPicPr>
          <p:cNvPr id="5" name="Picture 4" descr="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343400"/>
            <a:ext cx="2819400" cy="1696766"/>
          </a:xfrm>
          <a:prstGeom prst="rect">
            <a:avLst/>
          </a:prstGeom>
        </p:spPr>
      </p:pic>
      <p:pic>
        <p:nvPicPr>
          <p:cNvPr id="9" name="Picture 8" descr="ethane_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599" y="4343400"/>
            <a:ext cx="260985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52400"/>
            <a:ext cx="8791575" cy="655638"/>
          </a:xfrm>
        </p:spPr>
        <p:txBody>
          <a:bodyPr/>
          <a:lstStyle/>
          <a:p>
            <a:r>
              <a:rPr lang="en-US" dirty="0" smtClean="0"/>
              <a:t>Branched Chain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91575" cy="5211763"/>
          </a:xfrm>
        </p:spPr>
        <p:txBody>
          <a:bodyPr/>
          <a:lstStyle/>
          <a:p>
            <a:r>
              <a:rPr lang="en-US" sz="3200" dirty="0" smtClean="0"/>
              <a:t>Need at least 4 carbons</a:t>
            </a:r>
          </a:p>
          <a:p>
            <a:r>
              <a:rPr lang="en-US" sz="3200" u="sng" dirty="0" smtClean="0"/>
              <a:t>Isomers</a:t>
            </a:r>
            <a:r>
              <a:rPr lang="en-US" sz="3200" dirty="0" smtClean="0"/>
              <a:t>:  same molecular formula but different structural formulas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C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endParaRPr lang="en-US" sz="3200" baseline="-25000" dirty="0"/>
          </a:p>
        </p:txBody>
      </p:sp>
      <p:pic>
        <p:nvPicPr>
          <p:cNvPr id="4" name="Picture 3" descr="500px-N-pentane_isomerizatio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733800"/>
            <a:ext cx="7800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dirty="0" smtClean="0"/>
              <a:t>Types of Hydrocarbons: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67775" cy="5715000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3200" b="1" dirty="0" smtClean="0"/>
              <a:t>Alkenes</a:t>
            </a:r>
            <a:r>
              <a:rPr lang="en-US" sz="3200" dirty="0" smtClean="0"/>
              <a:t>: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*have one double bond between carbons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*end in “</a:t>
            </a:r>
            <a:r>
              <a:rPr lang="en-US" sz="3200" dirty="0" err="1" smtClean="0"/>
              <a:t>e</a:t>
            </a:r>
            <a:r>
              <a:rPr lang="en-US" sz="3200" dirty="0" err="1" smtClean="0"/>
              <a:t>ne</a:t>
            </a:r>
            <a:r>
              <a:rPr lang="en-US" sz="3200" dirty="0" smtClean="0"/>
              <a:t>”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 formula = C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2n</a:t>
            </a:r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r>
              <a:rPr lang="en-US" sz="3200" dirty="0" smtClean="0"/>
              <a:t>					      </a:t>
            </a:r>
            <a:r>
              <a:rPr lang="en-US" sz="3200" dirty="0" err="1" smtClean="0"/>
              <a:t>ethene</a:t>
            </a:r>
            <a:r>
              <a:rPr lang="en-US" sz="3200" dirty="0" smtClean="0"/>
              <a:t>         </a:t>
            </a:r>
            <a:r>
              <a:rPr lang="en-US" sz="3200" dirty="0" err="1" smtClean="0"/>
              <a:t>propene</a:t>
            </a: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endParaRPr lang="en-US" sz="3200" dirty="0" smtClean="0"/>
          </a:p>
          <a:p>
            <a:pPr marL="514350" indent="-514350">
              <a:buNone/>
            </a:pPr>
            <a:r>
              <a:rPr lang="en-US" sz="3200" dirty="0" smtClean="0"/>
              <a:t>          1-butene                           2-butene</a:t>
            </a:r>
            <a:endParaRPr lang="en-US" sz="3200" dirty="0"/>
          </a:p>
        </p:txBody>
      </p:sp>
      <p:pic>
        <p:nvPicPr>
          <p:cNvPr id="7" name="Picture 6" descr="160px-Ethene_structura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2743200"/>
            <a:ext cx="1727200" cy="1295400"/>
          </a:xfrm>
          <a:prstGeom prst="rect">
            <a:avLst/>
          </a:prstGeom>
        </p:spPr>
      </p:pic>
      <p:pic>
        <p:nvPicPr>
          <p:cNvPr id="8" name="Picture 7" descr="Propen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866" y="2362200"/>
            <a:ext cx="3047134" cy="1971675"/>
          </a:xfrm>
          <a:prstGeom prst="rect">
            <a:avLst/>
          </a:prstGeom>
        </p:spPr>
      </p:pic>
      <p:pic>
        <p:nvPicPr>
          <p:cNvPr id="10" name="Picture 9" descr="imagesCAY4Z5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724400"/>
            <a:ext cx="2974554" cy="1371600"/>
          </a:xfrm>
          <a:prstGeom prst="rect">
            <a:avLst/>
          </a:prstGeom>
        </p:spPr>
      </p:pic>
      <p:pic>
        <p:nvPicPr>
          <p:cNvPr id="11" name="Picture 10" descr="2-butene.jpg"/>
          <p:cNvPicPr>
            <a:picLocks noChangeAspect="1"/>
          </p:cNvPicPr>
          <p:nvPr/>
        </p:nvPicPr>
        <p:blipFill>
          <a:blip r:embed="rId5" cstate="print"/>
          <a:srcRect b="19192"/>
          <a:stretch>
            <a:fillRect/>
          </a:stretch>
        </p:blipFill>
        <p:spPr>
          <a:xfrm>
            <a:off x="5486400" y="4648200"/>
            <a:ext cx="25146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16662" cy="609600"/>
          </a:xfrm>
        </p:spPr>
        <p:txBody>
          <a:bodyPr/>
          <a:lstStyle/>
          <a:p>
            <a:r>
              <a:rPr lang="en-US" dirty="0" smtClean="0"/>
              <a:t>Types of Hydrocarbons: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67775" cy="57150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b="1" dirty="0" smtClean="0"/>
              <a:t>3.  Alkynes</a:t>
            </a:r>
            <a:r>
              <a:rPr lang="en-US" sz="3200" dirty="0" smtClean="0"/>
              <a:t>: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*have one triple bond between carbons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*end in “</a:t>
            </a:r>
            <a:r>
              <a:rPr lang="en-US" sz="3200" dirty="0" err="1" smtClean="0"/>
              <a:t>yne</a:t>
            </a:r>
            <a:r>
              <a:rPr lang="en-US" sz="3200" dirty="0" smtClean="0"/>
              <a:t>”</a:t>
            </a:r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* formula = C</a:t>
            </a:r>
            <a:r>
              <a:rPr lang="en-US" sz="3200" baseline="-25000" dirty="0" smtClean="0"/>
              <a:t>n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2n-2</a:t>
            </a:r>
          </a:p>
          <a:p>
            <a:pPr marL="514350" indent="-514350">
              <a:buNone/>
            </a:pPr>
            <a:r>
              <a:rPr lang="en-US" sz="3200" baseline="-25000" dirty="0" smtClean="0"/>
              <a:t>			</a:t>
            </a:r>
          </a:p>
          <a:p>
            <a:pPr marL="514350" indent="-514350">
              <a:buNone/>
            </a:pPr>
            <a:r>
              <a:rPr lang="en-US" sz="3200" baseline="-25000" dirty="0" smtClean="0"/>
              <a:t>	</a:t>
            </a:r>
            <a:r>
              <a:rPr lang="en-US" sz="3200" baseline="-25000" dirty="0" smtClean="0"/>
              <a:t>			</a:t>
            </a:r>
            <a:r>
              <a:rPr lang="en-US" sz="3200" dirty="0" err="1" smtClean="0"/>
              <a:t>ethyne</a:t>
            </a:r>
            <a:endParaRPr lang="en-US" sz="32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endParaRPr lang="en-US" sz="3200" baseline="-25000" dirty="0" smtClean="0"/>
          </a:p>
          <a:p>
            <a:pPr marL="514350" indent="-51435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		</a:t>
            </a:r>
            <a:r>
              <a:rPr lang="en-US" sz="3200" dirty="0" err="1" smtClean="0"/>
              <a:t>propyne</a:t>
            </a:r>
            <a:endParaRPr lang="en-US" sz="3200" dirty="0" smtClean="0"/>
          </a:p>
        </p:txBody>
      </p:sp>
      <p:pic>
        <p:nvPicPr>
          <p:cNvPr id="9" name="Picture 8" descr="Ethyne-2D-fl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4495800" y="3733800"/>
            <a:ext cx="3733800" cy="807858"/>
          </a:xfrm>
          <a:prstGeom prst="rect">
            <a:avLst/>
          </a:prstGeom>
        </p:spPr>
      </p:pic>
      <p:pic>
        <p:nvPicPr>
          <p:cNvPr id="12" name="Picture 11" descr="Propyne-2D-fl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423826"/>
            <a:ext cx="4038600" cy="2434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15375" cy="579438"/>
          </a:xfrm>
        </p:spPr>
        <p:txBody>
          <a:bodyPr/>
          <a:lstStyle/>
          <a:p>
            <a:r>
              <a:rPr lang="en-US" dirty="0" smtClean="0"/>
              <a:t>Homologous Series: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91575" cy="5135563"/>
          </a:xfrm>
        </p:spPr>
        <p:txBody>
          <a:bodyPr/>
          <a:lstStyle/>
          <a:p>
            <a:r>
              <a:rPr lang="en-US" sz="3200" dirty="0" smtClean="0"/>
              <a:t>A group of compounds that vary by a common increment</a:t>
            </a:r>
          </a:p>
          <a:p>
            <a:endParaRPr lang="en-US" sz="3200" dirty="0" smtClean="0"/>
          </a:p>
          <a:p>
            <a:r>
              <a:rPr lang="en-US" sz="3200" dirty="0" smtClean="0"/>
              <a:t>Table Q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chem%20table%20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24200"/>
            <a:ext cx="6590969" cy="3733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81600" y="1600200"/>
          <a:ext cx="3352800" cy="13716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295400"/>
                <a:gridCol w="20574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C000"/>
                          </a:solidFill>
                        </a:rPr>
                        <a:t>ane</a:t>
                      </a:r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 =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Single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bond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C000"/>
                          </a:solidFill>
                        </a:rPr>
                        <a:t>ene</a:t>
                      </a:r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 =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Double bond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rgbClr val="FFC000"/>
                          </a:solidFill>
                        </a:rPr>
                        <a:t>yne</a:t>
                      </a:r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 =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C000"/>
                          </a:solidFill>
                        </a:rPr>
                        <a:t>Triple</a:t>
                      </a:r>
                      <a:r>
                        <a:rPr lang="en-US" sz="2400" b="1" baseline="0" dirty="0" smtClean="0">
                          <a:solidFill>
                            <a:srgbClr val="FFC000"/>
                          </a:solidFill>
                        </a:rPr>
                        <a:t> bond</a:t>
                      </a: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15375" cy="579438"/>
          </a:xfrm>
        </p:spPr>
        <p:txBody>
          <a:bodyPr/>
          <a:lstStyle/>
          <a:p>
            <a:r>
              <a:rPr lang="en-US" dirty="0" smtClean="0"/>
              <a:t>Derivatives of 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91575" cy="5638800"/>
          </a:xfrm>
        </p:spPr>
        <p:txBody>
          <a:bodyPr/>
          <a:lstStyle/>
          <a:p>
            <a:r>
              <a:rPr lang="en-US" sz="3200" dirty="0" smtClean="0"/>
              <a:t>One or more atoms replace Hydrogen in the hydrocarbon</a:t>
            </a:r>
          </a:p>
          <a:p>
            <a:pPr>
              <a:buNone/>
            </a:pPr>
            <a:r>
              <a:rPr lang="en-US" sz="3200" b="1" dirty="0" smtClean="0"/>
              <a:t>Alkyl Group</a:t>
            </a:r>
            <a:r>
              <a:rPr lang="en-US" sz="3200" dirty="0" smtClean="0"/>
              <a:t>:</a:t>
            </a:r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3200" b="1" dirty="0" smtClean="0"/>
              <a:t>*</a:t>
            </a:r>
            <a:r>
              <a:rPr lang="en-US" sz="3200" dirty="0" smtClean="0"/>
              <a:t>an </a:t>
            </a:r>
            <a:r>
              <a:rPr lang="en-US" sz="3200" dirty="0" err="1" smtClean="0"/>
              <a:t>alkane</a:t>
            </a:r>
            <a:r>
              <a:rPr lang="en-US" sz="3200" dirty="0" smtClean="0"/>
              <a:t> with a missing Hydrogen</a:t>
            </a:r>
            <a:endParaRPr lang="en-US" sz="3200" b="1" dirty="0"/>
          </a:p>
        </p:txBody>
      </p:sp>
      <p:pic>
        <p:nvPicPr>
          <p:cNvPr id="4" name="Picture 3" descr="methane1643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200400"/>
            <a:ext cx="1327038" cy="1375479"/>
          </a:xfrm>
          <a:prstGeom prst="rect">
            <a:avLst/>
          </a:prstGeom>
        </p:spPr>
      </p:pic>
      <p:pic>
        <p:nvPicPr>
          <p:cNvPr id="5" name="Picture 4" descr="MethylGrou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124200"/>
            <a:ext cx="1624013" cy="1681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419600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Methane  CH</a:t>
            </a:r>
            <a:r>
              <a:rPr lang="en-US" sz="2400" b="1" baseline="-25000" dirty="0" smtClean="0"/>
              <a:t>4</a:t>
            </a:r>
            <a:endParaRPr lang="en-US" sz="2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419600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  <p:pic>
        <p:nvPicPr>
          <p:cNvPr id="8" name="Picture 7" descr="Ethane-fl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029200"/>
            <a:ext cx="1572657" cy="1186641"/>
          </a:xfrm>
          <a:prstGeom prst="rect">
            <a:avLst/>
          </a:prstGeom>
        </p:spPr>
      </p:pic>
      <p:pic>
        <p:nvPicPr>
          <p:cNvPr id="9" name="Picture 8" descr="120px-Ethy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953000"/>
            <a:ext cx="1676400" cy="1383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6396335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dirty="0" smtClean="0"/>
              <a:t>thane  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6</a:t>
            </a:r>
            <a:endParaRPr lang="en-US" sz="24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396335"/>
            <a:ext cx="183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Ethyl  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5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methyl_prop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00400"/>
            <a:ext cx="4253023" cy="3657600"/>
          </a:xfrm>
          <a:prstGeom prst="rect">
            <a:avLst/>
          </a:prstGeom>
        </p:spPr>
      </p:pic>
      <p:pic>
        <p:nvPicPr>
          <p:cNvPr id="5" name="Picture 4" descr="methylpropa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905000"/>
            <a:ext cx="4800600" cy="40159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7989" y="533400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ethyl propane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282</TotalTime>
  <Words>109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ind_1964_slide</vt:lpstr>
      <vt:lpstr>1_Default Design</vt:lpstr>
      <vt:lpstr>Hydrocarbons</vt:lpstr>
      <vt:lpstr>Reference Tables used with Organic Chemistry</vt:lpstr>
      <vt:lpstr>Types of Hydrocarbons:</vt:lpstr>
      <vt:lpstr>Branched Chain Alkanes</vt:lpstr>
      <vt:lpstr>Types of Hydrocarbons:</vt:lpstr>
      <vt:lpstr>Types of Hydrocarbons:</vt:lpstr>
      <vt:lpstr>Homologous Series:</vt:lpstr>
      <vt:lpstr>Derivatives of Hydrocarbons</vt:lpstr>
      <vt:lpstr>Slide 9</vt:lpstr>
      <vt:lpstr>Derivatives of Hydrocarbons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35</cp:revision>
  <dcterms:created xsi:type="dcterms:W3CDTF">2011-04-15T00:05:53Z</dcterms:created>
  <dcterms:modified xsi:type="dcterms:W3CDTF">2011-04-16T23:36:20Z</dcterms:modified>
</cp:coreProperties>
</file>