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00"/>
  </p:normalViewPr>
  <p:slideViewPr>
    <p:cSldViewPr>
      <p:cViewPr varScale="1">
        <p:scale>
          <a:sx n="65" d="100"/>
          <a:sy n="65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586C6-EEEA-4FFE-947D-0A26659025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E5CD4D-7018-41E3-883D-802EA340F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DDC81-7376-4D51-B905-53E73B6BB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7D5EE-E699-4D3A-8659-C95EA258B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2782C6-6546-49CD-AB4F-416DDB7D8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26438-8686-46AA-8A24-43D9B6FAA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C5A52-4BA4-4AA0-A26C-9F279A830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B0C14-78D9-4ADD-82B5-BBF48C6E4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800B7-0C1B-4F2F-B9F1-0A2AB6AD1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F8B7-B766-485B-9CBD-407D6C085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ABCC0-2FC2-4919-8D31-48F22D168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1F34A-0A0A-46B2-9DC6-75E85BBFB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FE850-91E4-4209-B349-5C80258B2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F16A0-12ED-4708-8A9C-E70719C42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F92A0-3BE0-44D3-900E-33DBDEEF4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F7A4-A7F4-40C6-90CE-9446318C1C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37C-4694-4252-A444-ADABC3C44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4C1C7-6EF0-43ED-B5B9-DDC962F12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1E727-ADBA-4D92-9087-1961FBF73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47B93-B878-4920-8611-725A07B4C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08824-5266-443E-8F6F-9AB984679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F4D2F-641F-47BD-97DF-64DE61E73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82FEE-DC4A-4038-BEE8-EC21BC45D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96FC87-6F2D-4F85-99D3-08AD853761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03F48C-3403-4AD8-8B48-695BA907EA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1470025"/>
          </a:xfrm>
        </p:spPr>
        <p:txBody>
          <a:bodyPr/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Chemistry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magesCACEX3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905000"/>
            <a:ext cx="4114800" cy="2679061"/>
          </a:xfrm>
          <a:prstGeom prst="rect">
            <a:avLst/>
          </a:prstGeom>
        </p:spPr>
      </p:pic>
      <p:pic>
        <p:nvPicPr>
          <p:cNvPr id="9" name="Picture 8" descr="funny-gifs-dramatic-mou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274695"/>
            <a:ext cx="3352800" cy="2583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6400800"/>
          </a:xfrm>
        </p:spPr>
        <p:txBody>
          <a:bodyPr/>
          <a:lstStyle/>
          <a:p>
            <a:r>
              <a:rPr lang="en-US" sz="3200" dirty="0" smtClean="0"/>
              <a:t>Carbon forms hundreds of thousands of compounds with Hydrogen. Carbon forms millions of other compounds.</a:t>
            </a:r>
          </a:p>
          <a:p>
            <a:r>
              <a:rPr lang="en-US" sz="3200" dirty="0" smtClean="0"/>
              <a:t>The chemistry of Carbon is called organic chemistry.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An </a:t>
            </a:r>
            <a:r>
              <a:rPr lang="en-US" sz="3200" b="1" dirty="0" smtClean="0"/>
              <a:t>organic compound</a:t>
            </a:r>
            <a:r>
              <a:rPr lang="en-US" sz="3200" dirty="0" smtClean="0"/>
              <a:t> is one that has carbon as the principal </a:t>
            </a:r>
            <a:r>
              <a:rPr lang="en-US" sz="3200" dirty="0" smtClean="0"/>
              <a:t>element.</a:t>
            </a: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  <p:pic>
        <p:nvPicPr>
          <p:cNvPr id="4" name="Picture 3" descr="ch1-3p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785695"/>
            <a:ext cx="6515100" cy="2864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Carbon is </a:t>
            </a:r>
            <a:r>
              <a:rPr lang="en-US" sz="3200" dirty="0" smtClean="0"/>
              <a:t>unique: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It has 6 electrons </a:t>
            </a:r>
            <a:r>
              <a:rPr lang="en-US" sz="3200" dirty="0" smtClean="0"/>
              <a:t>= 1s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2s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2p</a:t>
            </a:r>
            <a:r>
              <a:rPr lang="en-US" sz="3200" baseline="30000" dirty="0" smtClean="0"/>
              <a:t>2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It has room for 4 bonds to 4 other atoms.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Organic compounds have specific geometry around the carbon to carbon bond.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If there are four atoms or groups around a carbon atom, it has a </a:t>
            </a:r>
            <a:r>
              <a:rPr lang="en-US" sz="3200" b="1" dirty="0" smtClean="0">
                <a:solidFill>
                  <a:srgbClr val="FF6600"/>
                </a:solidFill>
              </a:rPr>
              <a:t>tetrahedral geometry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 descr="204metha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168637"/>
            <a:ext cx="3886200" cy="268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6425" cy="655638"/>
          </a:xfrm>
        </p:spPr>
        <p:txBody>
          <a:bodyPr/>
          <a:lstStyle/>
          <a:p>
            <a:r>
              <a:rPr lang="en-US" dirty="0" smtClean="0"/>
              <a:t>What gas is used in: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90600"/>
            <a:ext cx="8226425" cy="5562600"/>
          </a:xfrm>
        </p:spPr>
        <p:txBody>
          <a:bodyPr/>
          <a:lstStyle/>
          <a:p>
            <a:r>
              <a:rPr lang="en-US" dirty="0" smtClean="0"/>
              <a:t>Bunsen burner and a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gas stove in your house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Methane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Barbecue Grill?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Propane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Lighter?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Butane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CLASSIC-KIT-200_tcm18-99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0"/>
            <a:ext cx="1905000" cy="1981200"/>
          </a:xfrm>
          <a:prstGeom prst="rect">
            <a:avLst/>
          </a:prstGeom>
        </p:spPr>
      </p:pic>
      <p:pic>
        <p:nvPicPr>
          <p:cNvPr id="5" name="Picture 4" descr="gasStov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400" y="0"/>
            <a:ext cx="2768600" cy="2076450"/>
          </a:xfrm>
          <a:prstGeom prst="rect">
            <a:avLst/>
          </a:prstGeom>
        </p:spPr>
      </p:pic>
      <p:pic>
        <p:nvPicPr>
          <p:cNvPr id="6" name="Picture 5" descr="Propane%20Grill%20with%20side%20bur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4655" y="2286000"/>
            <a:ext cx="3019345" cy="2199640"/>
          </a:xfrm>
          <a:prstGeom prst="rect">
            <a:avLst/>
          </a:prstGeom>
        </p:spPr>
      </p:pic>
      <p:pic>
        <p:nvPicPr>
          <p:cNvPr id="7" name="Picture 6" descr="ligh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6036" y="4495800"/>
            <a:ext cx="1717964" cy="2362200"/>
          </a:xfrm>
          <a:prstGeom prst="rect">
            <a:avLst/>
          </a:prstGeom>
        </p:spPr>
      </p:pic>
      <p:pic>
        <p:nvPicPr>
          <p:cNvPr id="8" name="Picture 7" descr="methane16433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1828800"/>
            <a:ext cx="1323295" cy="1371600"/>
          </a:xfrm>
          <a:prstGeom prst="rect">
            <a:avLst/>
          </a:prstGeom>
        </p:spPr>
      </p:pic>
      <p:pic>
        <p:nvPicPr>
          <p:cNvPr id="9" name="Picture 8" descr="hydrocarbon-methan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1981200"/>
            <a:ext cx="1498780" cy="1471612"/>
          </a:xfrm>
          <a:prstGeom prst="rect">
            <a:avLst/>
          </a:prstGeom>
        </p:spPr>
      </p:pic>
      <p:pic>
        <p:nvPicPr>
          <p:cNvPr id="10" name="Picture 9" descr="imagesCALUOT2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2800" y="3429000"/>
            <a:ext cx="2485249" cy="2266950"/>
          </a:xfrm>
          <a:prstGeom prst="rect">
            <a:avLst/>
          </a:prstGeom>
        </p:spPr>
      </p:pic>
      <p:pic>
        <p:nvPicPr>
          <p:cNvPr id="11" name="Picture 10" descr="imagesCAT6L59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600" y="5681241"/>
            <a:ext cx="2324100" cy="1176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6425" cy="655638"/>
          </a:xfrm>
        </p:spPr>
        <p:txBody>
          <a:bodyPr/>
          <a:lstStyle/>
          <a:p>
            <a:r>
              <a:rPr lang="en-US" dirty="0" smtClean="0"/>
              <a:t>Properties: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43000"/>
            <a:ext cx="8226425" cy="5486400"/>
          </a:xfrm>
        </p:spPr>
        <p:txBody>
          <a:bodyPr/>
          <a:lstStyle/>
          <a:p>
            <a:r>
              <a:rPr lang="en-US" sz="3200" dirty="0" smtClean="0"/>
              <a:t>Carbon has:</a:t>
            </a:r>
          </a:p>
          <a:p>
            <a:pPr lvl="1"/>
            <a:r>
              <a:rPr lang="en-US" sz="3200" dirty="0" smtClean="0"/>
              <a:t>4 valence electrons</a:t>
            </a:r>
          </a:p>
          <a:p>
            <a:pPr lvl="1"/>
            <a:r>
              <a:rPr lang="en-US" sz="3200" dirty="0" smtClean="0"/>
              <a:t>Carbon forms covalent bonds with weak intermolecular attractions</a:t>
            </a:r>
          </a:p>
          <a:p>
            <a:pPr lvl="1"/>
            <a:r>
              <a:rPr lang="en-US" sz="3200" dirty="0" smtClean="0"/>
              <a:t>Low melting and boiling points</a:t>
            </a:r>
          </a:p>
          <a:p>
            <a:pPr lvl="1"/>
            <a:r>
              <a:rPr lang="en-US" sz="3200" dirty="0" smtClean="0"/>
              <a:t>Not very soluble in water</a:t>
            </a:r>
          </a:p>
          <a:p>
            <a:pPr lvl="1">
              <a:buNone/>
            </a:pPr>
            <a:endParaRPr lang="en-US" sz="3200" dirty="0"/>
          </a:p>
        </p:txBody>
      </p:sp>
      <p:pic>
        <p:nvPicPr>
          <p:cNvPr id="4" name="Picture 3" descr="imagesCA47WB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0"/>
            <a:ext cx="2076450" cy="2209800"/>
          </a:xfrm>
          <a:prstGeom prst="rect">
            <a:avLst/>
          </a:prstGeom>
        </p:spPr>
      </p:pic>
      <p:pic>
        <p:nvPicPr>
          <p:cNvPr id="5" name="Picture 4" descr="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066800"/>
            <a:ext cx="1171575" cy="1047750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9624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28600"/>
            <a:ext cx="8226425" cy="6400800"/>
          </a:xfrm>
        </p:spPr>
        <p:txBody>
          <a:bodyPr/>
          <a:lstStyle/>
          <a:p>
            <a:r>
              <a:rPr lang="en-US" sz="3200" dirty="0" smtClean="0"/>
              <a:t>Methane (CH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</a:p>
          <a:p>
            <a:pPr>
              <a:buNone/>
            </a:pPr>
            <a:r>
              <a:rPr lang="en-US" sz="3200" dirty="0" smtClean="0"/>
              <a:t>		1 C = 6p+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	  6e-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Propane (C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8</a:t>
            </a:r>
            <a:r>
              <a:rPr lang="en-US" sz="3200" dirty="0" smtClean="0"/>
              <a:t>)</a:t>
            </a:r>
          </a:p>
          <a:p>
            <a:pPr>
              <a:buNone/>
            </a:pPr>
            <a:r>
              <a:rPr lang="en-US" sz="3200" dirty="0" smtClean="0"/>
              <a:t>		3 C = 18p+</a:t>
            </a: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          18e-</a:t>
            </a:r>
          </a:p>
          <a:p>
            <a:endParaRPr lang="en-US" sz="3200" dirty="0" smtClean="0"/>
          </a:p>
          <a:p>
            <a:r>
              <a:rPr lang="en-US" sz="3200" dirty="0" smtClean="0"/>
              <a:t>Butane (C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)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	4 C = 24p+</a:t>
            </a:r>
          </a:p>
          <a:p>
            <a:pPr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		 24e-</a:t>
            </a:r>
            <a:endParaRPr lang="en-US" sz="3200" dirty="0"/>
          </a:p>
        </p:txBody>
      </p:sp>
      <p:pic>
        <p:nvPicPr>
          <p:cNvPr id="4" name="Picture 3" descr="methane16433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52400"/>
            <a:ext cx="1176262" cy="1219200"/>
          </a:xfrm>
          <a:prstGeom prst="rect">
            <a:avLst/>
          </a:prstGeom>
        </p:spPr>
      </p:pic>
      <p:pic>
        <p:nvPicPr>
          <p:cNvPr id="5" name="Picture 4" descr="methane16433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1176262" cy="1219200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6200000" flipH="1">
            <a:off x="4533900" y="1104900"/>
            <a:ext cx="914400" cy="533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990600"/>
            <a:ext cx="119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Weak pull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667000"/>
            <a:ext cx="2039673" cy="1227512"/>
          </a:xfrm>
          <a:prstGeom prst="rect">
            <a:avLst/>
          </a:prstGeom>
        </p:spPr>
      </p:pic>
      <p:pic>
        <p:nvPicPr>
          <p:cNvPr id="12" name="Picture 11" descr="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886200"/>
            <a:ext cx="2039673" cy="1227512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 rot="16200000" flipH="1">
            <a:off x="5448300" y="3619500"/>
            <a:ext cx="914400" cy="5334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Picture 13" descr="b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648200"/>
            <a:ext cx="2590800" cy="1311887"/>
          </a:xfrm>
          <a:prstGeom prst="rect">
            <a:avLst/>
          </a:prstGeom>
        </p:spPr>
      </p:pic>
      <p:pic>
        <p:nvPicPr>
          <p:cNvPr id="16" name="Picture 15" descr="b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5546113"/>
            <a:ext cx="2590800" cy="1311887"/>
          </a:xfrm>
          <a:prstGeom prst="rect">
            <a:avLst/>
          </a:prstGeom>
        </p:spPr>
      </p:pic>
      <p:cxnSp>
        <p:nvCxnSpPr>
          <p:cNvPr id="17" name="Curved Connector 16"/>
          <p:cNvCxnSpPr/>
          <p:nvPr/>
        </p:nvCxnSpPr>
        <p:spPr>
          <a:xfrm>
            <a:off x="5715000" y="5410200"/>
            <a:ext cx="990600" cy="6858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0" y="3505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Mild pull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59436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Stronger pull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-2857500" y="3390900"/>
            <a:ext cx="6324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1791494" y="63619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6172200"/>
            <a:ext cx="157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Boiling Pt.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6425" cy="579438"/>
          </a:xfrm>
        </p:spPr>
        <p:txBody>
          <a:bodyPr/>
          <a:lstStyle/>
          <a:p>
            <a:r>
              <a:rPr lang="en-US" dirty="0" smtClean="0"/>
              <a:t>Chemical Properties: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14400"/>
            <a:ext cx="8226425" cy="5715000"/>
          </a:xfrm>
        </p:spPr>
        <p:txBody>
          <a:bodyPr/>
          <a:lstStyle/>
          <a:p>
            <a:r>
              <a:rPr lang="en-US" sz="3200" dirty="0" smtClean="0"/>
              <a:t>Molecular compounds (covalent bonds) react more slowly than ionic.</a:t>
            </a:r>
          </a:p>
          <a:p>
            <a:r>
              <a:rPr lang="en-US" sz="3200" dirty="0" smtClean="0"/>
              <a:t>Organic molecules undergo combustion</a:t>
            </a:r>
          </a:p>
          <a:p>
            <a:pPr algn="ctr">
              <a:buNone/>
            </a:pPr>
            <a:r>
              <a:rPr lang="en-US" sz="3200" dirty="0" smtClean="0"/>
              <a:t>CH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+ 0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itchFamily="2" charset="2"/>
              </a:rPr>
              <a:t> CO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 + 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  <a:endParaRPr lang="en-US" sz="3200" dirty="0"/>
          </a:p>
        </p:txBody>
      </p:sp>
      <p:pic>
        <p:nvPicPr>
          <p:cNvPr id="4" name="Picture 3" descr="buns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6764" y="3505200"/>
            <a:ext cx="2527236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6425" cy="655638"/>
          </a:xfrm>
        </p:spPr>
        <p:txBody>
          <a:bodyPr/>
          <a:lstStyle/>
          <a:p>
            <a:r>
              <a:rPr lang="en-US" dirty="0" smtClean="0"/>
              <a:t>Structural Formulas: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990600"/>
            <a:ext cx="8226425" cy="5638800"/>
          </a:xfrm>
        </p:spPr>
        <p:txBody>
          <a:bodyPr/>
          <a:lstStyle/>
          <a:p>
            <a:r>
              <a:rPr lang="en-US" sz="3200" dirty="0" smtClean="0"/>
              <a:t>Represent a 3D molecule in 2 dimensions</a:t>
            </a:r>
            <a:endParaRPr lang="en-US" sz="3200" dirty="0"/>
          </a:p>
        </p:txBody>
      </p:sp>
      <p:pic>
        <p:nvPicPr>
          <p:cNvPr id="4" name="Picture 3" descr="imagesCAAZ5HV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6021265" cy="2133600"/>
          </a:xfrm>
          <a:prstGeom prst="rect">
            <a:avLst/>
          </a:prstGeom>
        </p:spPr>
      </p:pic>
      <p:pic>
        <p:nvPicPr>
          <p:cNvPr id="5" name="Picture 4" descr="100px-Ch4-stru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4724400"/>
            <a:ext cx="1849514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42672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Structural</a:t>
            </a:r>
          </a:p>
          <a:p>
            <a:pPr algn="ctr"/>
            <a:r>
              <a:rPr lang="en-US" sz="3200" dirty="0" smtClean="0"/>
              <a:t>Formula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715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Tetrahedron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115050" y="3562350"/>
            <a:ext cx="91440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6425" cy="579438"/>
          </a:xfrm>
        </p:spPr>
        <p:txBody>
          <a:bodyPr/>
          <a:lstStyle/>
          <a:p>
            <a:r>
              <a:rPr lang="en-US" dirty="0" smtClean="0"/>
              <a:t>Condensed Structural Formulas:</a:t>
            </a:r>
            <a:endParaRPr lang="en-US" dirty="0"/>
          </a:p>
        </p:txBody>
      </p:sp>
      <p:pic>
        <p:nvPicPr>
          <p:cNvPr id="4" name="Content Placeholder 3" descr="pentan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4127945" cy="1771650"/>
          </a:xfrm>
        </p:spPr>
      </p:pic>
      <p:sp>
        <p:nvSpPr>
          <p:cNvPr id="5" name="TextBox 4"/>
          <p:cNvSpPr txBox="1"/>
          <p:nvPr/>
        </p:nvSpPr>
        <p:spPr>
          <a:xfrm>
            <a:off x="6019800" y="1676400"/>
            <a:ext cx="2845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(CH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34000" y="1981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thanol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352800"/>
            <a:ext cx="2971800" cy="1665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410200" y="4038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3733800"/>
            <a:ext cx="2291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dirty="0" smtClean="0"/>
              <a:t>H</a:t>
            </a:r>
            <a:endParaRPr lang="en-US" sz="3200" baseline="-25000" dirty="0"/>
          </a:p>
        </p:txBody>
      </p:sp>
      <p:pic>
        <p:nvPicPr>
          <p:cNvPr id="11" name="Picture 10" descr="ch3ch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5200650"/>
            <a:ext cx="2209800" cy="16573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486400" y="5943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2200" y="5638800"/>
            <a:ext cx="1842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CHO</a:t>
            </a:r>
            <a:endParaRPr lang="en-US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964_slide">
  <a:themeElements>
    <a:clrScheme name="Office Theme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ind_1964_slide</Template>
  <TotalTime>97</TotalTime>
  <Words>187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ind_1964_slide</vt:lpstr>
      <vt:lpstr>1_Default Design</vt:lpstr>
      <vt:lpstr>Introduction to  Organic Chemistry</vt:lpstr>
      <vt:lpstr>Slide 2</vt:lpstr>
      <vt:lpstr>Slide 3</vt:lpstr>
      <vt:lpstr>What gas is used in:</vt:lpstr>
      <vt:lpstr>Properties:</vt:lpstr>
      <vt:lpstr>Slide 6</vt:lpstr>
      <vt:lpstr>Chemical Properties:</vt:lpstr>
      <vt:lpstr>Structural Formulas:</vt:lpstr>
      <vt:lpstr>Condensed Structural Formulas: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Organic Chemistry</dc:title>
  <dc:creator>Randy</dc:creator>
  <cp:lastModifiedBy>Randy</cp:lastModifiedBy>
  <cp:revision>14</cp:revision>
  <dcterms:created xsi:type="dcterms:W3CDTF">2011-04-15T00:05:53Z</dcterms:created>
  <dcterms:modified xsi:type="dcterms:W3CDTF">2011-04-16T20:30:52Z</dcterms:modified>
</cp:coreProperties>
</file>